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56" r:id="rId2"/>
    <p:sldId id="309" r:id="rId3"/>
    <p:sldId id="257" r:id="rId4"/>
    <p:sldId id="258" r:id="rId5"/>
    <p:sldId id="310" r:id="rId6"/>
    <p:sldId id="311" r:id="rId7"/>
    <p:sldId id="312" r:id="rId8"/>
    <p:sldId id="260" r:id="rId9"/>
    <p:sldId id="262" r:id="rId10"/>
    <p:sldId id="263" r:id="rId11"/>
    <p:sldId id="265" r:id="rId12"/>
    <p:sldId id="266" r:id="rId13"/>
    <p:sldId id="332" r:id="rId14"/>
    <p:sldId id="331" r:id="rId15"/>
    <p:sldId id="267" r:id="rId16"/>
    <p:sldId id="270" r:id="rId17"/>
    <p:sldId id="271" r:id="rId18"/>
    <p:sldId id="273" r:id="rId19"/>
    <p:sldId id="329" r:id="rId20"/>
    <p:sldId id="330" r:id="rId21"/>
    <p:sldId id="275" r:id="rId22"/>
    <p:sldId id="314" r:id="rId23"/>
    <p:sldId id="315" r:id="rId24"/>
    <p:sldId id="316" r:id="rId25"/>
    <p:sldId id="308" r:id="rId2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النمط الفاتح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D27102A9-8310-4765-A935-A1911B00CA55}" styleName="نمط فاتح 1 - تمييز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ED083AE6-46FA-4A59-8FB0-9F97EB10719F}" styleName="نمط فاتح 3 - تمييز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90" autoAdjust="0"/>
    <p:restoredTop sz="94660"/>
  </p:normalViewPr>
  <p:slideViewPr>
    <p:cSldViewPr showGuides="1">
      <p:cViewPr varScale="1">
        <p:scale>
          <a:sx n="87" d="100"/>
          <a:sy n="87" d="100"/>
        </p:scale>
        <p:origin x="696" y="58"/>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3/24/2019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3/24/2019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6994" y="758952"/>
            <a:ext cx="10055781" cy="3566160"/>
          </a:xfrm>
        </p:spPr>
        <p:txBody>
          <a:bodyPr anchor="b">
            <a:normAutofit/>
          </a:bodyPr>
          <a:lstStyle>
            <a:lvl1pPr algn="l">
              <a:lnSpc>
                <a:spcPct val="85000"/>
              </a:lnSpc>
              <a:defRPr sz="7998" spc="-50" baseline="0">
                <a:solidFill>
                  <a:schemeClr val="tx1">
                    <a:lumMod val="85000"/>
                    <a:lumOff val="15000"/>
                  </a:schemeClr>
                </a:solidFill>
              </a:defRPr>
            </a:lvl1pPr>
          </a:lstStyle>
          <a:p>
            <a:r>
              <a:rPr lang="ar-SA"/>
              <a:t>انقر لتحرير نمط العنوان الرئيسي</a:t>
            </a:r>
            <a:endParaRPr lang="en-US" dirty="0"/>
          </a:p>
        </p:txBody>
      </p:sp>
      <p:sp>
        <p:nvSpPr>
          <p:cNvPr id="3" name="Subtitle 2"/>
          <p:cNvSpPr>
            <a:spLocks noGrp="1"/>
          </p:cNvSpPr>
          <p:nvPr>
            <p:ph type="subTitle" idx="1"/>
          </p:nvPr>
        </p:nvSpPr>
        <p:spPr>
          <a:xfrm>
            <a:off x="1099764" y="4455620"/>
            <a:ext cx="10055781" cy="1143000"/>
          </a:xfrm>
        </p:spPr>
        <p:txBody>
          <a:bodyPr lIns="91440" rIns="91440">
            <a:normAutofit/>
          </a:bodyPr>
          <a:lstStyle>
            <a:lvl1pPr marL="0" indent="0" algn="l">
              <a:buNone/>
              <a:defRPr sz="2399" cap="all" spc="200" baseline="0">
                <a:solidFill>
                  <a:schemeClr val="tx2"/>
                </a:solidFill>
                <a:latin typeface="+mj-lt"/>
              </a:defRPr>
            </a:lvl1pPr>
            <a:lvl2pPr marL="457063" indent="0" algn="ctr">
              <a:buNone/>
              <a:defRPr sz="2399"/>
            </a:lvl2pPr>
            <a:lvl3pPr marL="914126" indent="0" algn="ctr">
              <a:buNone/>
              <a:defRPr sz="2399"/>
            </a:lvl3pPr>
            <a:lvl4pPr marL="1371189" indent="0" algn="ctr">
              <a:buNone/>
              <a:defRPr sz="1999"/>
            </a:lvl4pPr>
            <a:lvl5pPr marL="1828251" indent="0" algn="ctr">
              <a:buNone/>
              <a:defRPr sz="1999"/>
            </a:lvl5pPr>
            <a:lvl6pPr marL="2285314" indent="0" algn="ctr">
              <a:buNone/>
              <a:defRPr sz="1999"/>
            </a:lvl6pPr>
            <a:lvl7pPr marL="2742377" indent="0" algn="ctr">
              <a:buNone/>
              <a:defRPr sz="1999"/>
            </a:lvl7pPr>
            <a:lvl8pPr marL="3199440" indent="0" algn="ctr">
              <a:buNone/>
              <a:defRPr sz="1999"/>
            </a:lvl8pPr>
            <a:lvl9pPr marL="3656503" indent="0" algn="ctr">
              <a:buNone/>
              <a:defRPr sz="1999"/>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2936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ar-SA"/>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5027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758952"/>
            <a:ext cx="10055781" cy="3566160"/>
          </a:xfrm>
        </p:spPr>
        <p:txBody>
          <a:bodyPr anchor="b" anchorCtr="0">
            <a:normAutofit/>
          </a:bodyPr>
          <a:lstStyle>
            <a:lvl1pPr>
              <a:lnSpc>
                <a:spcPct val="85000"/>
              </a:lnSpc>
              <a:defRPr sz="7998" b="0">
                <a:solidFill>
                  <a:schemeClr val="tx1">
                    <a:lumMod val="85000"/>
                    <a:lumOff val="15000"/>
                  </a:schemeClr>
                </a:solidFill>
              </a:defRPr>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96994" y="4453128"/>
            <a:ext cx="10055781" cy="1143000"/>
          </a:xfrm>
        </p:spPr>
        <p:txBody>
          <a:bodyPr lIns="91440" rIns="91440" anchor="t" anchorCtr="0">
            <a:normAutofit/>
          </a:bodyPr>
          <a:lstStyle>
            <a:lvl1pPr marL="0" indent="0">
              <a:buNone/>
              <a:defRPr sz="2399" cap="all" spc="200" baseline="0">
                <a:solidFill>
                  <a:schemeClr val="tx2"/>
                </a:solidFill>
                <a:latin typeface="+mj-lt"/>
              </a:defRPr>
            </a:lvl1pPr>
            <a:lvl2pPr marL="457063" indent="0">
              <a:buNone/>
              <a:defRPr sz="1799">
                <a:solidFill>
                  <a:schemeClr val="tx1">
                    <a:tint val="75000"/>
                  </a:schemeClr>
                </a:solidFill>
              </a:defRPr>
            </a:lvl2pPr>
            <a:lvl3pPr marL="914126" indent="0">
              <a:buNone/>
              <a:defRPr sz="1600">
                <a:solidFill>
                  <a:schemeClr val="tx1">
                    <a:tint val="75000"/>
                  </a:schemeClr>
                </a:solidFill>
              </a:defRPr>
            </a:lvl3pPr>
            <a:lvl4pPr marL="1371189" indent="0">
              <a:buNone/>
              <a:defRPr sz="1400">
                <a:solidFill>
                  <a:schemeClr val="tx1">
                    <a:tint val="75000"/>
                  </a:schemeClr>
                </a:solidFill>
              </a:defRPr>
            </a:lvl4pPr>
            <a:lvl5pPr marL="1828251" indent="0">
              <a:buNone/>
              <a:defRPr sz="1400">
                <a:solidFill>
                  <a:schemeClr val="tx1">
                    <a:tint val="75000"/>
                  </a:schemeClr>
                </a:solidFill>
              </a:defRPr>
            </a:lvl5pPr>
            <a:lvl6pPr marL="2285314" indent="0">
              <a:buNone/>
              <a:defRPr sz="1400">
                <a:solidFill>
                  <a:schemeClr val="tx1">
                    <a:tint val="75000"/>
                  </a:schemeClr>
                </a:solidFill>
              </a:defRPr>
            </a:lvl6pPr>
            <a:lvl7pPr marL="2742377" indent="0">
              <a:buNone/>
              <a:defRPr sz="1400">
                <a:solidFill>
                  <a:schemeClr val="tx1">
                    <a:tint val="75000"/>
                  </a:schemeClr>
                </a:solidFill>
              </a:defRPr>
            </a:lvl7pPr>
            <a:lvl8pPr marL="3199440" indent="0">
              <a:buNone/>
              <a:defRPr sz="1400">
                <a:solidFill>
                  <a:schemeClr val="tx1">
                    <a:tint val="75000"/>
                  </a:schemeClr>
                </a:solidFill>
              </a:defRPr>
            </a:lvl8pPr>
            <a:lvl9pPr marL="3656503"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C2C6F8EA-316C-41DE-B9A4-EDCC3A85ED9A}" type="datetimeFigureOut">
              <a:rPr lang="en-US" smtClean="0"/>
              <a:pPr/>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cxnSp>
        <p:nvCxnSpPr>
          <p:cNvPr id="9" name="Straight Connector 8"/>
          <p:cNvCxnSpPr/>
          <p:nvPr/>
        </p:nvCxnSpPr>
        <p:spPr>
          <a:xfrm>
            <a:off x="1207344" y="4343400"/>
            <a:ext cx="9872948"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6016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8" name="Title 7"/>
          <p:cNvSpPr>
            <a:spLocks noGrp="1"/>
          </p:cNvSpPr>
          <p:nvPr>
            <p:ph type="title"/>
          </p:nvPr>
        </p:nvSpPr>
        <p:spPr>
          <a:xfrm>
            <a:off x="1096994" y="286604"/>
            <a:ext cx="10055781" cy="1450757"/>
          </a:xfrm>
        </p:spPr>
        <p:txBody>
          <a:bodyPr/>
          <a:lstStyle/>
          <a:p>
            <a:r>
              <a:rPr lang="ar-SA"/>
              <a:t>انقر لتحرير نمط العنوان الرئيسي</a:t>
            </a:r>
            <a:endParaRPr lang="en-US" dirty="0"/>
          </a:p>
        </p:txBody>
      </p:sp>
      <p:sp>
        <p:nvSpPr>
          <p:cNvPr id="3" name="Content Placeholder 2"/>
          <p:cNvSpPr>
            <a:spLocks noGrp="1"/>
          </p:cNvSpPr>
          <p:nvPr>
            <p:ph sz="half" idx="1"/>
          </p:nvPr>
        </p:nvSpPr>
        <p:spPr>
          <a:xfrm>
            <a:off x="1096993" y="1845734"/>
            <a:ext cx="4936474" cy="402336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Content Placeholder 3"/>
          <p:cNvSpPr>
            <a:spLocks noGrp="1"/>
          </p:cNvSpPr>
          <p:nvPr>
            <p:ph sz="half" idx="2"/>
          </p:nvPr>
        </p:nvSpPr>
        <p:spPr>
          <a:xfrm>
            <a:off x="6216301" y="1845735"/>
            <a:ext cx="4936474" cy="402336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Date Placeholder 4"/>
          <p:cNvSpPr>
            <a:spLocks noGrp="1"/>
          </p:cNvSpPr>
          <p:nvPr>
            <p:ph type="dt" sz="half" idx="10"/>
          </p:nvPr>
        </p:nvSpPr>
        <p:spPr/>
        <p:txBody>
          <a:bodyPr/>
          <a:lstStyle/>
          <a:p>
            <a:fld id="{C2C6F8EA-316C-41DE-B9A4-EDCC3A85ED9A}" type="datetimeFigureOut">
              <a:rPr lang="en-US" smtClean="0"/>
              <a:pPr/>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283725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10" name="Title 9"/>
          <p:cNvSpPr>
            <a:spLocks noGrp="1"/>
          </p:cNvSpPr>
          <p:nvPr>
            <p:ph type="title"/>
          </p:nvPr>
        </p:nvSpPr>
        <p:spPr>
          <a:xfrm>
            <a:off x="1096994" y="286604"/>
            <a:ext cx="10055781" cy="1450757"/>
          </a:xfrm>
        </p:spPr>
        <p:txBody>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96994"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a:t>انقر لتحرير أنماط النص الرئيسي</a:t>
            </a:r>
          </a:p>
        </p:txBody>
      </p:sp>
      <p:sp>
        <p:nvSpPr>
          <p:cNvPr id="4" name="Content Placeholder 3"/>
          <p:cNvSpPr>
            <a:spLocks noGrp="1"/>
          </p:cNvSpPr>
          <p:nvPr>
            <p:ph sz="half" idx="2"/>
          </p:nvPr>
        </p:nvSpPr>
        <p:spPr>
          <a:xfrm>
            <a:off x="1096994" y="2582334"/>
            <a:ext cx="4936474" cy="33782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5" name="Text Placeholder 4"/>
          <p:cNvSpPr>
            <a:spLocks noGrp="1"/>
          </p:cNvSpPr>
          <p:nvPr>
            <p:ph type="body" sz="quarter" idx="3"/>
          </p:nvPr>
        </p:nvSpPr>
        <p:spPr>
          <a:xfrm>
            <a:off x="6216301" y="1846052"/>
            <a:ext cx="4936474" cy="736282"/>
          </a:xfrm>
        </p:spPr>
        <p:txBody>
          <a:bodyPr lIns="91440" rIns="91440" anchor="ctr">
            <a:normAutofit/>
          </a:bodyPr>
          <a:lstStyle>
            <a:lvl1pPr marL="0" indent="0">
              <a:buNone/>
              <a:defRPr sz="1999" b="0" cap="all" baseline="0">
                <a:solidFill>
                  <a:schemeClr val="tx2"/>
                </a:solidFill>
              </a:defRPr>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ar-SA"/>
              <a:t>انقر لتحرير أنماط النص الرئيسي</a:t>
            </a:r>
          </a:p>
        </p:txBody>
      </p:sp>
      <p:sp>
        <p:nvSpPr>
          <p:cNvPr id="6" name="Content Placeholder 5"/>
          <p:cNvSpPr>
            <a:spLocks noGrp="1"/>
          </p:cNvSpPr>
          <p:nvPr>
            <p:ph sz="quarter" idx="4"/>
          </p:nvPr>
        </p:nvSpPr>
        <p:spPr>
          <a:xfrm>
            <a:off x="6216301" y="2582334"/>
            <a:ext cx="4936474" cy="33782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7" name="Date Placeholder 6"/>
          <p:cNvSpPr>
            <a:spLocks noGrp="1"/>
          </p:cNvSpPr>
          <p:nvPr>
            <p:ph type="dt" sz="half" idx="10"/>
          </p:nvPr>
        </p:nvSpPr>
        <p:spPr/>
        <p:txBody>
          <a:bodyPr/>
          <a:lstStyle/>
          <a:p>
            <a:fld id="{C2C6F8EA-316C-41DE-B9A4-EDCC3A85ED9A}" type="datetimeFigureOut">
              <a:rPr lang="en-US" smtClean="0"/>
              <a:pPr/>
              <a:t>3/24/2019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915193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Date Placeholder 2"/>
          <p:cNvSpPr>
            <a:spLocks noGrp="1"/>
          </p:cNvSpPr>
          <p:nvPr>
            <p:ph type="dt" sz="half" idx="10"/>
          </p:nvPr>
        </p:nvSpPr>
        <p:spPr/>
        <p:txBody>
          <a:bodyPr/>
          <a:lstStyle/>
          <a:p>
            <a:fld id="{C2C6F8EA-316C-41DE-B9A4-EDCC3A85ED9A}" type="datetimeFigureOut">
              <a:rPr lang="en-US" smtClean="0"/>
              <a:pPr/>
              <a:t>3/24/2019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425653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فارغ">
    <p:spTree>
      <p:nvGrpSpPr>
        <p:cNvPr id="1" name=""/>
        <p:cNvGrpSpPr/>
        <p:nvPr/>
      </p:nvGrpSpPr>
      <p:grpSpPr>
        <a:xfrm>
          <a:off x="0" y="0"/>
          <a:ext cx="0" cy="0"/>
          <a:chOff x="0" y="0"/>
          <a:chExt cx="0" cy="0"/>
        </a:xfrm>
      </p:grpSpPr>
      <p:sp>
        <p:nvSpPr>
          <p:cNvPr id="5" name="Rectangle 4"/>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C2C6F8EA-316C-41DE-B9A4-EDCC3A85ED9A}" type="datetimeFigureOut">
              <a:rPr lang="en-US" smtClean="0"/>
              <a:pPr/>
              <a:t>3/24/2019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70267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sp>
        <p:nvSpPr>
          <p:cNvPr id="8" name="Rectangle 7"/>
          <p:cNvSpPr/>
          <p:nvPr/>
        </p:nvSpPr>
        <p:spPr>
          <a:xfrm>
            <a:off x="17" y="0"/>
            <a:ext cx="404973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39019" y="0"/>
            <a:ext cx="639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081" y="594359"/>
            <a:ext cx="3199567" cy="2286000"/>
          </a:xfrm>
        </p:spPr>
        <p:txBody>
          <a:bodyPr anchor="b">
            <a:normAutofit/>
          </a:bodyPr>
          <a:lstStyle>
            <a:lvl1pPr>
              <a:defRPr sz="3599" b="0">
                <a:solidFill>
                  <a:srgbClr val="FFFFFF"/>
                </a:solidFill>
              </a:defRPr>
            </a:lvl1pPr>
          </a:lstStyle>
          <a:p>
            <a:r>
              <a:rPr lang="ar-SA"/>
              <a:t>انقر لتحرير نمط العنوان الرئيسي</a:t>
            </a:r>
            <a:endParaRPr lang="en-US" dirty="0"/>
          </a:p>
        </p:txBody>
      </p:sp>
      <p:sp>
        <p:nvSpPr>
          <p:cNvPr id="3" name="Content Placeholder 2"/>
          <p:cNvSpPr>
            <a:spLocks noGrp="1"/>
          </p:cNvSpPr>
          <p:nvPr>
            <p:ph idx="1"/>
          </p:nvPr>
        </p:nvSpPr>
        <p:spPr>
          <a:xfrm>
            <a:off x="4799350" y="731520"/>
            <a:ext cx="6490549" cy="5257800"/>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a:off x="457081" y="2926080"/>
            <a:ext cx="3199567" cy="3379124"/>
          </a:xfrm>
        </p:spPr>
        <p:txBody>
          <a:bodyPr lIns="91440" rIns="91440">
            <a:normAutofit/>
          </a:bodyPr>
          <a:lstStyle>
            <a:lvl1pPr marL="0" indent="0">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a:xfrm>
            <a:off x="465391" y="6459786"/>
            <a:ext cx="2617828" cy="365125"/>
          </a:xfrm>
        </p:spPr>
        <p:txBody>
          <a:bodyPr/>
          <a:lstStyle>
            <a:lvl1pPr algn="l">
              <a:defRPr/>
            </a:lvl1pPr>
          </a:lstStyle>
          <a:p>
            <a:fld id="{C2C6F8EA-316C-41DE-B9A4-EDCC3A85ED9A}" type="datetimeFigureOut">
              <a:rPr lang="en-US" smtClean="0"/>
              <a:pPr/>
              <a:t>3/24/2019</a:t>
            </a:fld>
            <a:endParaRPr lang="en-US"/>
          </a:p>
        </p:txBody>
      </p:sp>
      <p:sp>
        <p:nvSpPr>
          <p:cNvPr id="6" name="Footer Placeholder 5"/>
          <p:cNvSpPr>
            <a:spLocks noGrp="1"/>
          </p:cNvSpPr>
          <p:nvPr>
            <p:ph type="ftr" sz="quarter" idx="11"/>
          </p:nvPr>
        </p:nvSpPr>
        <p:spPr>
          <a:xfrm>
            <a:off x="4799350" y="6459786"/>
            <a:ext cx="464699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7DC1BBB0-96F0-4077-A278-0F3FB5C104D3}" type="slidenum">
              <a:rPr lang="en-US" smtClean="0"/>
              <a:pPr/>
              <a:t>‹#›</a:t>
            </a:fld>
            <a:endParaRPr lang="en-US"/>
          </a:p>
        </p:txBody>
      </p:sp>
    </p:spTree>
    <p:extLst>
      <p:ext uri="{BB962C8B-B14F-4D97-AF65-F5344CB8AC3E}">
        <p14:creationId xmlns:p14="http://schemas.microsoft.com/office/powerpoint/2010/main" val="12121112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مع تسمية توضيحية">
    <p:spTree>
      <p:nvGrpSpPr>
        <p:cNvPr id="1" name=""/>
        <p:cNvGrpSpPr/>
        <p:nvPr/>
      </p:nvGrpSpPr>
      <p:grpSpPr>
        <a:xfrm>
          <a:off x="0" y="0"/>
          <a:ext cx="0" cy="0"/>
          <a:chOff x="0" y="0"/>
          <a:chExt cx="0" cy="0"/>
        </a:xfrm>
      </p:grpSpPr>
      <p:sp>
        <p:nvSpPr>
          <p:cNvPr id="8" name="Rectangle 7"/>
          <p:cNvSpPr/>
          <p:nvPr/>
        </p:nvSpPr>
        <p:spPr>
          <a:xfrm>
            <a:off x="0" y="4953000"/>
            <a:ext cx="12185651"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6994" y="5074920"/>
            <a:ext cx="10110630" cy="822960"/>
          </a:xfrm>
        </p:spPr>
        <p:txBody>
          <a:bodyPr lIns="91440" tIns="0" rIns="91440" bIns="0" anchor="b">
            <a:noAutofit/>
          </a:bodyPr>
          <a:lstStyle>
            <a:lvl1pPr>
              <a:defRPr sz="3599" b="0">
                <a:solidFill>
                  <a:srgbClr val="FFFFFF"/>
                </a:solidFill>
              </a:defRPr>
            </a:lvl1pPr>
          </a:lstStyle>
          <a:p>
            <a:r>
              <a:rPr lang="ar-SA"/>
              <a:t>انقر لتحرير نمط العنوان الرئيسي</a:t>
            </a:r>
            <a:endParaRPr lang="en-US" dirty="0"/>
          </a:p>
        </p:txBody>
      </p:sp>
      <p:sp>
        <p:nvSpPr>
          <p:cNvPr id="3" name="Picture Placeholder 2"/>
          <p:cNvSpPr>
            <a:spLocks noGrp="1" noChangeAspect="1"/>
          </p:cNvSpPr>
          <p:nvPr>
            <p:ph type="pic" idx="1"/>
          </p:nvPr>
        </p:nvSpPr>
        <p:spPr>
          <a:xfrm>
            <a:off x="15" y="0"/>
            <a:ext cx="12188810" cy="4915076"/>
          </a:xfrm>
          <a:blipFill>
            <a:blip r:embed="rId2"/>
            <a:stretch>
              <a:fillRect/>
            </a:stretch>
          </a:blipFill>
        </p:spPr>
        <p:txBody>
          <a:bodyPr lIns="457200" tIns="457200" anchor="t"/>
          <a:lstStyle>
            <a:lvl1pPr marL="0" indent="0">
              <a:buNone/>
              <a:defRPr sz="3199">
                <a:solidFill>
                  <a:schemeClr val="bg1"/>
                </a:solidFill>
              </a:defRPr>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r>
              <a:rPr lang="ar-SA"/>
              <a:t>انقر فوق الأيقونة لإضافة صورة</a:t>
            </a:r>
            <a:endParaRPr lang="en-US" dirty="0"/>
          </a:p>
        </p:txBody>
      </p:sp>
      <p:sp>
        <p:nvSpPr>
          <p:cNvPr id="4" name="Text Placeholder 3"/>
          <p:cNvSpPr>
            <a:spLocks noGrp="1"/>
          </p:cNvSpPr>
          <p:nvPr>
            <p:ph type="body" sz="half" idx="2"/>
          </p:nvPr>
        </p:nvSpPr>
        <p:spPr>
          <a:xfrm>
            <a:off x="1096994" y="5907023"/>
            <a:ext cx="1011063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063" indent="0">
              <a:buNone/>
              <a:defRPr sz="1200"/>
            </a:lvl2pPr>
            <a:lvl3pPr marL="914126" indent="0">
              <a:buNone/>
              <a:defRPr sz="1000"/>
            </a:lvl3pPr>
            <a:lvl4pPr marL="1371189" indent="0">
              <a:buNone/>
              <a:defRPr sz="900"/>
            </a:lvl4pPr>
            <a:lvl5pPr marL="1828251" indent="0">
              <a:buNone/>
              <a:defRPr sz="900"/>
            </a:lvl5pPr>
            <a:lvl6pPr marL="2285314" indent="0">
              <a:buNone/>
              <a:defRPr sz="900"/>
            </a:lvl6pPr>
            <a:lvl7pPr marL="2742377" indent="0">
              <a:buNone/>
              <a:defRPr sz="900"/>
            </a:lvl7pPr>
            <a:lvl8pPr marL="3199440" indent="0">
              <a:buNone/>
              <a:defRPr sz="900"/>
            </a:lvl8pPr>
            <a:lvl9pPr marL="3656503"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p:txBody>
          <a:bodyPr/>
          <a:lstStyle/>
          <a:p>
            <a:fld id="{C2C6F8EA-316C-41DE-B9A4-EDCC3A85ED9A}" type="datetimeFigureOut">
              <a:rPr lang="en-US" smtClean="0"/>
              <a:pPr/>
              <a:t>3/24/2019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90234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38379540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عنوان ونص عموديان">
    <p:spTree>
      <p:nvGrpSpPr>
        <p:cNvPr id="1" name=""/>
        <p:cNvGrpSpPr/>
        <p:nvPr/>
      </p:nvGrpSpPr>
      <p:grpSpPr>
        <a:xfrm>
          <a:off x="0" y="0"/>
          <a:ext cx="0" cy="0"/>
          <a:chOff x="0" y="0"/>
          <a:chExt cx="0" cy="0"/>
        </a:xfrm>
      </p:grpSpPr>
      <p:sp>
        <p:nvSpPr>
          <p:cNvPr id="7" name="Rectangle 6"/>
          <p:cNvSpPr/>
          <p:nvPr/>
        </p:nvSpPr>
        <p:spPr>
          <a:xfrm>
            <a:off x="3175" y="6400800"/>
            <a:ext cx="1218565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5651"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2628" y="414779"/>
            <a:ext cx="2628215" cy="5757421"/>
          </a:xfrm>
        </p:spPr>
        <p:txBody>
          <a:bodyPr vert="eaVert"/>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837982" y="414778"/>
            <a:ext cx="7732286" cy="5757422"/>
          </a:xfrm>
        </p:spPr>
        <p:txBody>
          <a:bodyPr vert="eaVert" lIns="45720" tIns="0" rIns="45720" bIns="0"/>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10"/>
          </p:nvPr>
        </p:nvSpPr>
        <p:spPr/>
        <p:txBody>
          <a:bodyPr/>
          <a:lstStyle/>
          <a:p>
            <a:fld id="{C2C6F8EA-316C-41DE-B9A4-EDCC3A85ED9A}" type="datetimeFigureOut">
              <a:rPr lang="en-US" smtClean="0"/>
              <a:pPr/>
              <a:t>3/24/2019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extLst>
      <p:ext uri="{BB962C8B-B14F-4D97-AF65-F5344CB8AC3E}">
        <p14:creationId xmlns:p14="http://schemas.microsoft.com/office/powerpoint/2010/main" val="1640863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88826"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6994" y="286604"/>
            <a:ext cx="10055781" cy="1450757"/>
          </a:xfrm>
          <a:prstGeom prst="rect">
            <a:avLst/>
          </a:prstGeom>
        </p:spPr>
        <p:txBody>
          <a:bodyPr vert="horz" lIns="91440" tIns="45720" rIns="91440" bIns="45720" rtlCol="0" anchor="b">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096994" y="1845734"/>
            <a:ext cx="10055781" cy="4023360"/>
          </a:xfrm>
          <a:prstGeom prst="rect">
            <a:avLst/>
          </a:prstGeom>
        </p:spPr>
        <p:txBody>
          <a:bodyPr vert="horz" lIns="0" tIns="45720" rIns="0" bIns="45720" rtlCol="0">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1096995" y="6459786"/>
            <a:ext cx="2471627" cy="365125"/>
          </a:xfrm>
          <a:prstGeom prst="rect">
            <a:avLst/>
          </a:prstGeom>
        </p:spPr>
        <p:txBody>
          <a:bodyPr vert="horz" lIns="91440" tIns="45720" rIns="91440" bIns="45720" rtlCol="0" anchor="ctr"/>
          <a:lstStyle>
            <a:lvl1pPr algn="l">
              <a:defRPr sz="900">
                <a:solidFill>
                  <a:srgbClr val="FFFFFF"/>
                </a:solidFill>
              </a:defRPr>
            </a:lvl1pPr>
          </a:lstStyle>
          <a:p>
            <a:fld id="{C2C6F8EA-316C-41DE-B9A4-EDCC3A85ED9A}" type="datetimeFigureOut">
              <a:rPr lang="en-US" smtClean="0"/>
              <a:pPr/>
              <a:t>3/24/2019</a:t>
            </a:fld>
            <a:endParaRPr lang="en-US"/>
          </a:p>
        </p:txBody>
      </p:sp>
      <p:sp>
        <p:nvSpPr>
          <p:cNvPr id="5" name="Footer Placeholder 4"/>
          <p:cNvSpPr>
            <a:spLocks noGrp="1"/>
          </p:cNvSpPr>
          <p:nvPr>
            <p:ph type="ftr" sz="quarter" idx="3"/>
          </p:nvPr>
        </p:nvSpPr>
        <p:spPr>
          <a:xfrm>
            <a:off x="3685225" y="6459786"/>
            <a:ext cx="4821548"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897880" y="6459786"/>
            <a:ext cx="1311683" cy="365125"/>
          </a:xfrm>
          <a:prstGeom prst="rect">
            <a:avLst/>
          </a:prstGeom>
        </p:spPr>
        <p:txBody>
          <a:bodyPr vert="horz" lIns="91440" tIns="45720" rIns="91440" bIns="45720" rtlCol="0" anchor="ctr"/>
          <a:lstStyle>
            <a:lvl1pPr algn="r">
              <a:defRPr sz="1050">
                <a:solidFill>
                  <a:srgbClr val="FFFFFF"/>
                </a:solidFill>
              </a:defRPr>
            </a:lvl1pPr>
          </a:lstStyle>
          <a:p>
            <a:fld id="{7DC1BBB0-96F0-4077-A278-0F3FB5C104D3}" type="slidenum">
              <a:rPr lang="en-US" smtClean="0"/>
              <a:pPr/>
              <a:t>‹#›</a:t>
            </a:fld>
            <a:endParaRPr lang="en-US"/>
          </a:p>
        </p:txBody>
      </p:sp>
      <p:cxnSp>
        <p:nvCxnSpPr>
          <p:cNvPr id="10" name="Straight Connector 9"/>
          <p:cNvCxnSpPr/>
          <p:nvPr/>
        </p:nvCxnSpPr>
        <p:spPr>
          <a:xfrm>
            <a:off x="1193221" y="1737845"/>
            <a:ext cx="9964364"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032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126" rtl="0" eaLnBrk="1" latinLnBrk="0" hangingPunct="1">
        <a:lnSpc>
          <a:spcPct val="85000"/>
        </a:lnSpc>
        <a:spcBef>
          <a:spcPct val="0"/>
        </a:spcBef>
        <a:buNone/>
        <a:defRPr sz="4799" kern="1200" spc="-50" baseline="0">
          <a:solidFill>
            <a:schemeClr val="tx1">
              <a:lumMod val="75000"/>
              <a:lumOff val="25000"/>
            </a:schemeClr>
          </a:solidFill>
          <a:latin typeface="+mj-lt"/>
          <a:ea typeface="+mj-ea"/>
          <a:cs typeface="+mj-cs"/>
        </a:defRPr>
      </a:lvl1pPr>
    </p:titleStyle>
    <p:bodyStyle>
      <a:lvl1pPr marL="91413" indent="-91413" algn="l" defTabSz="914126"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1999" kern="1200">
          <a:solidFill>
            <a:schemeClr val="tx1">
              <a:lumMod val="75000"/>
              <a:lumOff val="25000"/>
            </a:schemeClr>
          </a:solidFill>
          <a:latin typeface="+mn-lt"/>
          <a:ea typeface="+mn-ea"/>
          <a:cs typeface="+mn-cs"/>
        </a:defRPr>
      </a:lvl1pPr>
      <a:lvl2pPr marL="383933" indent="-182825" algn="l" defTabSz="914126" rtl="0" eaLnBrk="1" latinLnBrk="0" hangingPunct="1">
        <a:lnSpc>
          <a:spcPct val="90000"/>
        </a:lnSpc>
        <a:spcBef>
          <a:spcPts val="200"/>
        </a:spcBef>
        <a:spcAft>
          <a:spcPts val="400"/>
        </a:spcAft>
        <a:buClr>
          <a:schemeClr val="accent1"/>
        </a:buClr>
        <a:buFont typeface="Calibri" pitchFamily="34" charset="0"/>
        <a:buChar char="◦"/>
        <a:defRPr sz="1799" kern="1200">
          <a:solidFill>
            <a:schemeClr val="tx1">
              <a:lumMod val="75000"/>
              <a:lumOff val="25000"/>
            </a:schemeClr>
          </a:solidFill>
          <a:latin typeface="+mn-lt"/>
          <a:ea typeface="+mn-ea"/>
          <a:cs typeface="+mn-cs"/>
        </a:defRPr>
      </a:lvl2pPr>
      <a:lvl3pPr marL="56675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583"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408" indent="-182825"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09967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29961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49955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699490" indent="-228531" algn="l" defTabSz="914126"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612" y="381001"/>
            <a:ext cx="8329031" cy="3352800"/>
          </a:xfrm>
        </p:spPr>
        <p:txBody>
          <a:bodyPr/>
          <a:lstStyle/>
          <a:p>
            <a:r>
              <a:rPr lang="en-US" b="1" i="1" dirty="0">
                <a:latin typeface="+mn-lt"/>
                <a:ea typeface="Tahoma" panose="020B0604030504040204" pitchFamily="34" charset="0"/>
                <a:cs typeface="Arial" panose="020B0604020202020204" pitchFamily="34" charset="0"/>
              </a:rPr>
              <a:t>LANE-697</a:t>
            </a:r>
            <a:br>
              <a:rPr lang="en-US" sz="4400" b="1" i="1" dirty="0">
                <a:solidFill>
                  <a:schemeClr val="tx2">
                    <a:lumMod val="50000"/>
                  </a:schemeClr>
                </a:solidFill>
                <a:latin typeface="+mn-lt"/>
                <a:ea typeface="Tahoma" panose="020B0604030504040204" pitchFamily="34" charset="0"/>
                <a:cs typeface="Arial" panose="020B0604020202020204" pitchFamily="34" charset="0"/>
              </a:rPr>
            </a:br>
            <a:r>
              <a:rPr lang="en-US" sz="4400" b="1" i="1" dirty="0">
                <a:solidFill>
                  <a:srgbClr val="002060"/>
                </a:solidFill>
                <a:latin typeface="+mn-lt"/>
                <a:ea typeface="Tahoma" panose="020B0604030504040204" pitchFamily="34" charset="0"/>
                <a:cs typeface="Arial" panose="020B0604020202020204" pitchFamily="34" charset="0"/>
              </a:rPr>
              <a:t>Special Topics in Linguistics</a:t>
            </a:r>
            <a:br>
              <a:rPr lang="en-US" sz="4400" b="1" i="1" dirty="0">
                <a:solidFill>
                  <a:schemeClr val="tx2">
                    <a:lumMod val="50000"/>
                  </a:schemeClr>
                </a:solidFill>
                <a:latin typeface="+mn-lt"/>
                <a:ea typeface="Tahoma" panose="020B0604030504040204" pitchFamily="34" charset="0"/>
                <a:cs typeface="Arial" panose="020B0604020202020204" pitchFamily="34" charset="0"/>
              </a:rPr>
            </a:br>
            <a:br>
              <a:rPr lang="en-US" sz="4400" b="1" i="1" dirty="0">
                <a:solidFill>
                  <a:schemeClr val="tx2">
                    <a:lumMod val="50000"/>
                  </a:schemeClr>
                </a:solidFill>
                <a:latin typeface="+mn-lt"/>
                <a:ea typeface="Tahoma" panose="020B0604030504040204" pitchFamily="34" charset="0"/>
                <a:cs typeface="Arial" panose="020B0604020202020204" pitchFamily="34" charset="0"/>
              </a:rPr>
            </a:br>
            <a:r>
              <a:rPr lang="en-US" sz="4400" b="1" i="1" dirty="0">
                <a:solidFill>
                  <a:srgbClr val="C00000"/>
                </a:solidFill>
                <a:latin typeface="+mn-lt"/>
                <a:ea typeface="Tahoma" panose="020B0604030504040204" pitchFamily="34" charset="0"/>
                <a:cs typeface="Arial" panose="020B0604020202020204" pitchFamily="34" charset="0"/>
              </a:rPr>
              <a:t>language planning</a:t>
            </a:r>
            <a:endParaRPr lang="en-US" sz="4800" dirty="0">
              <a:latin typeface="+mn-lt"/>
            </a:endParaRPr>
          </a:p>
        </p:txBody>
      </p:sp>
      <p:sp>
        <p:nvSpPr>
          <p:cNvPr id="3" name="Subtitle 2"/>
          <p:cNvSpPr>
            <a:spLocks noGrp="1"/>
          </p:cNvSpPr>
          <p:nvPr>
            <p:ph type="subTitle" idx="1"/>
          </p:nvPr>
        </p:nvSpPr>
        <p:spPr>
          <a:xfrm>
            <a:off x="2428669" y="3962400"/>
            <a:ext cx="7516442" cy="1498601"/>
          </a:xfrm>
        </p:spPr>
        <p:txBody>
          <a:bodyPr>
            <a:normAutofit lnSpcReduction="10000"/>
          </a:bodyPr>
          <a:lstStyle/>
          <a:p>
            <a:pPr>
              <a:lnSpc>
                <a:spcPct val="100000"/>
              </a:lnSpc>
            </a:pPr>
            <a:endParaRPr lang="en-US" sz="2000" b="1" dirty="0">
              <a:solidFill>
                <a:schemeClr val="tx1">
                  <a:lumMod val="95000"/>
                  <a:lumOff val="5000"/>
                </a:schemeClr>
              </a:solidFill>
            </a:endParaRPr>
          </a:p>
          <a:p>
            <a:pPr>
              <a:lnSpc>
                <a:spcPct val="100000"/>
              </a:lnSpc>
            </a:pPr>
            <a:r>
              <a:rPr lang="en-US" b="1" i="1" cap="none" dirty="0">
                <a:latin typeface="+mn-lt"/>
                <a:cs typeface="Arial" panose="020B0604020202020204" pitchFamily="34" charset="0"/>
              </a:rPr>
              <a:t>Rayan A. alzahrani  1901576</a:t>
            </a:r>
          </a:p>
          <a:p>
            <a:pPr>
              <a:lnSpc>
                <a:spcPct val="100000"/>
              </a:lnSpc>
            </a:pPr>
            <a:r>
              <a:rPr lang="en-US" sz="2800" b="1" i="1" cap="none" dirty="0">
                <a:latin typeface="+mn-lt"/>
                <a:cs typeface="Arial" panose="020B0604020202020204" pitchFamily="34" charset="0"/>
              </a:rPr>
              <a:t>2nd Semester, 2019</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rPr>
              <a:t>Definition</a:t>
            </a:r>
            <a:endParaRPr lang="en-US" sz="3600" dirty="0">
              <a:solidFill>
                <a:srgbClr val="FF0000"/>
              </a:solidFill>
              <a:latin typeface="+mn-lt"/>
            </a:endParaRPr>
          </a:p>
        </p:txBody>
      </p:sp>
      <p:sp>
        <p:nvSpPr>
          <p:cNvPr id="3" name="عنصر نائب للمحتوى 2"/>
          <p:cNvSpPr>
            <a:spLocks noGrp="1"/>
          </p:cNvSpPr>
          <p:nvPr>
            <p:ph idx="1"/>
          </p:nvPr>
        </p:nvSpPr>
        <p:spPr/>
        <p:txBody>
          <a:bodyPr/>
          <a:lstStyle/>
          <a:p>
            <a:endParaRPr lang="en-US" sz="2400" dirty="0"/>
          </a:p>
          <a:p>
            <a:endParaRPr lang="en-US" sz="2400" dirty="0">
              <a:solidFill>
                <a:schemeClr val="tx1">
                  <a:lumMod val="95000"/>
                  <a:lumOff val="5000"/>
                </a:schemeClr>
              </a:solidFill>
            </a:endParaRPr>
          </a:p>
          <a:p>
            <a:r>
              <a:rPr lang="en-US" sz="2400" dirty="0">
                <a:solidFill>
                  <a:schemeClr val="tx1">
                    <a:lumMod val="95000"/>
                    <a:lumOff val="5000"/>
                  </a:schemeClr>
                </a:solidFill>
              </a:rPr>
              <a:t>Language planning is official, government-level activity concerning the selection and promotion of a unified administrative language or languages. It represents a coherent effort by individuals, groups, or organizations to influence language use or development. </a:t>
            </a:r>
            <a:endParaRPr lang="ar-SA" sz="2400" dirty="0">
              <a:solidFill>
                <a:schemeClr val="tx1">
                  <a:lumMod val="95000"/>
                  <a:lumOff val="5000"/>
                </a:schemeClr>
              </a:solidFill>
            </a:endParaRPr>
          </a:p>
          <a:p>
            <a:endParaRPr lang="en-US" dirty="0">
              <a:solidFill>
                <a:schemeClr val="tx1"/>
              </a:solidFill>
            </a:endParaRPr>
          </a:p>
        </p:txBody>
      </p:sp>
    </p:spTree>
    <p:extLst>
      <p:ext uri="{BB962C8B-B14F-4D97-AF65-F5344CB8AC3E}">
        <p14:creationId xmlns:p14="http://schemas.microsoft.com/office/powerpoint/2010/main" val="1758441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dirty="0">
                <a:solidFill>
                  <a:srgbClr val="FF0000"/>
                </a:solidFill>
              </a:rPr>
              <a:t> </a:t>
            </a:r>
            <a:r>
              <a:rPr lang="en-US" sz="3600" b="1" dirty="0">
                <a:solidFill>
                  <a:srgbClr val="FF0000"/>
                </a:solidFill>
              </a:rPr>
              <a:t>WHY IS LANGUAGE PLANNING NEEDED?</a:t>
            </a:r>
            <a:endParaRPr lang="en-US" sz="3600" dirty="0">
              <a:latin typeface="+mn-lt"/>
            </a:endParaRPr>
          </a:p>
        </p:txBody>
      </p:sp>
      <p:sp>
        <p:nvSpPr>
          <p:cNvPr id="3" name="عنصر نائب للمحتوى 2"/>
          <p:cNvSpPr>
            <a:spLocks noGrp="1"/>
          </p:cNvSpPr>
          <p:nvPr>
            <p:ph idx="1"/>
          </p:nvPr>
        </p:nvSpPr>
        <p:spPr>
          <a:xfrm>
            <a:off x="1593436" y="1447800"/>
            <a:ext cx="9782801" cy="4724400"/>
          </a:xfrm>
        </p:spPr>
        <p:txBody>
          <a:bodyPr>
            <a:normAutofit fontScale="92500" lnSpcReduction="10000"/>
          </a:bodyPr>
          <a:lstStyle/>
          <a:p>
            <a:pPr marL="0" indent="0">
              <a:buNone/>
            </a:pPr>
            <a:endParaRPr lang="en-US" b="1" dirty="0">
              <a:solidFill>
                <a:schemeClr val="tx1"/>
              </a:solidFill>
            </a:endParaRPr>
          </a:p>
          <a:p>
            <a:pPr algn="ctr"/>
            <a:endParaRPr lang="en-US" sz="2400" dirty="0">
              <a:solidFill>
                <a:srgbClr val="FF0000"/>
              </a:solidFill>
            </a:endParaRPr>
          </a:p>
          <a:p>
            <a:pPr marL="0" indent="0">
              <a:buNone/>
            </a:pPr>
            <a:r>
              <a:rPr lang="en-US" sz="2400" dirty="0">
                <a:solidFill>
                  <a:schemeClr val="tx1">
                    <a:lumMod val="95000"/>
                    <a:lumOff val="5000"/>
                  </a:schemeClr>
                </a:solidFill>
              </a:rPr>
              <a:t>- Language policy and planning decisions arise in response to sociopolitical needs. Language planning decisions may be required, for example, where a number of linguistic groups compete for access to the mechanisms of day-to-day life, or where a particular linguistic minority is denied access to such mechanisms. </a:t>
            </a:r>
            <a:endParaRPr lang="ar-SA" sz="2400" dirty="0">
              <a:solidFill>
                <a:schemeClr val="tx1">
                  <a:lumMod val="95000"/>
                  <a:lumOff val="5000"/>
                </a:schemeClr>
              </a:solidFill>
            </a:endParaRPr>
          </a:p>
          <a:p>
            <a:pPr marL="342900" indent="-342900">
              <a:buFontTx/>
              <a:buChar char="-"/>
            </a:pPr>
            <a:endParaRPr lang="ar-SA" sz="2400" dirty="0">
              <a:solidFill>
                <a:srgbClr val="FF0000"/>
              </a:solidFill>
            </a:endParaRPr>
          </a:p>
          <a:p>
            <a:pPr marL="342900" indent="-342900">
              <a:buFontTx/>
              <a:buChar char="-"/>
            </a:pPr>
            <a:endParaRPr lang="ar-SA" sz="2400" dirty="0">
              <a:solidFill>
                <a:schemeClr val="tx1">
                  <a:lumMod val="95000"/>
                  <a:lumOff val="5000"/>
                </a:schemeClr>
              </a:solidFill>
            </a:endParaRPr>
          </a:p>
          <a:p>
            <a:pPr marL="0" indent="0">
              <a:buNone/>
            </a:pPr>
            <a:r>
              <a:rPr lang="en-US" sz="2400" dirty="0">
                <a:solidFill>
                  <a:schemeClr val="tx1">
                    <a:lumMod val="95000"/>
                    <a:lumOff val="5000"/>
                  </a:schemeClr>
                </a:solidFill>
              </a:rPr>
              <a:t>- Language planning decisions typically attempt to meet these needs by reducing linguistic diversity, as in instances where a single language is declared a national language in a multilingual country or where a single variety of a language is declared "standard" to promote linguistic unity in a country where divergent dialects exist. For example, although many dialects of Chinese exist, the promotion of a single variety as the national language contributes to a sense of national unity. </a:t>
            </a:r>
            <a:endParaRPr lang="ar-SA" sz="2400" dirty="0">
              <a:solidFill>
                <a:schemeClr val="tx1">
                  <a:lumMod val="95000"/>
                  <a:lumOff val="5000"/>
                </a:schemeClr>
              </a:solidFill>
            </a:endParaRPr>
          </a:p>
        </p:txBody>
      </p:sp>
    </p:spTree>
    <p:extLst>
      <p:ext uri="{BB962C8B-B14F-4D97-AF65-F5344CB8AC3E}">
        <p14:creationId xmlns:p14="http://schemas.microsoft.com/office/powerpoint/2010/main" val="31699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rPr>
              <a:t>The birth of language planning </a:t>
            </a:r>
          </a:p>
        </p:txBody>
      </p:sp>
      <p:sp>
        <p:nvSpPr>
          <p:cNvPr id="3" name="عنصر نائب للمحتوى 2"/>
          <p:cNvSpPr>
            <a:spLocks noGrp="1"/>
          </p:cNvSpPr>
          <p:nvPr>
            <p:ph idx="1"/>
          </p:nvPr>
        </p:nvSpPr>
        <p:spPr/>
        <p:txBody>
          <a:bodyPr>
            <a:noAutofit/>
          </a:bodyPr>
          <a:lstStyle/>
          <a:p>
            <a:pPr marL="285750" indent="-285750">
              <a:buFontTx/>
              <a:buChar char="-"/>
            </a:pPr>
            <a:r>
              <a:rPr lang="en-US" sz="2400" dirty="0">
                <a:solidFill>
                  <a:schemeClr val="tx1">
                    <a:lumMod val="95000"/>
                    <a:lumOff val="5000"/>
                  </a:schemeClr>
                </a:solidFill>
              </a:rPr>
              <a:t>The term LP was probably first invoked by the linguist Uriel </a:t>
            </a:r>
            <a:r>
              <a:rPr lang="en-US" sz="2400" dirty="0" err="1">
                <a:solidFill>
                  <a:schemeClr val="tx1">
                    <a:lumMod val="95000"/>
                    <a:lumOff val="5000"/>
                  </a:schemeClr>
                </a:solidFill>
              </a:rPr>
              <a:t>Weinreich</a:t>
            </a:r>
            <a:r>
              <a:rPr lang="en-US" sz="2400" dirty="0">
                <a:solidFill>
                  <a:schemeClr val="tx1">
                    <a:lumMod val="95000"/>
                    <a:lumOff val="5000"/>
                  </a:schemeClr>
                </a:solidFill>
              </a:rPr>
              <a:t> in the early 1950s in New York. </a:t>
            </a:r>
            <a:r>
              <a:rPr lang="en-US" sz="2400" dirty="0" err="1">
                <a:solidFill>
                  <a:schemeClr val="tx1">
                    <a:lumMod val="95000"/>
                    <a:lumOff val="5000"/>
                  </a:schemeClr>
                </a:solidFill>
              </a:rPr>
              <a:t>Weinreich</a:t>
            </a:r>
            <a:r>
              <a:rPr lang="en-US" sz="2400" dirty="0">
                <a:solidFill>
                  <a:schemeClr val="tx1">
                    <a:lumMod val="95000"/>
                    <a:lumOff val="5000"/>
                  </a:schemeClr>
                </a:solidFill>
              </a:rPr>
              <a:t> was working in the context of immigrant languages and dialects, in interaction with each other and with English. </a:t>
            </a:r>
          </a:p>
          <a:p>
            <a:pPr marL="285750" indent="-285750">
              <a:buFontTx/>
              <a:buChar char="-"/>
            </a:pPr>
            <a:endParaRPr lang="en-US" sz="2400" dirty="0">
              <a:solidFill>
                <a:schemeClr val="tx1">
                  <a:lumMod val="95000"/>
                  <a:lumOff val="5000"/>
                </a:schemeClr>
              </a:solidFill>
            </a:endParaRPr>
          </a:p>
          <a:p>
            <a:pPr marL="0" indent="0">
              <a:buNone/>
            </a:pPr>
            <a:endParaRPr lang="en-US" sz="2400" dirty="0">
              <a:solidFill>
                <a:schemeClr val="tx1">
                  <a:lumMod val="95000"/>
                  <a:lumOff val="5000"/>
                </a:schemeClr>
              </a:solidFill>
            </a:endParaRPr>
          </a:p>
          <a:p>
            <a:pPr marL="285750" indent="-285750">
              <a:buFontTx/>
              <a:buChar char="-"/>
            </a:pPr>
            <a:r>
              <a:rPr lang="en-US" sz="2400" dirty="0">
                <a:solidFill>
                  <a:schemeClr val="tx1">
                    <a:lumMod val="95000"/>
                    <a:lumOff val="5000"/>
                  </a:schemeClr>
                </a:solidFill>
              </a:rPr>
              <a:t>Another sociolinguistics pioneer was the Norwegian American Einar Haugen, who expanded the meaning of the term LP. He studied language change in Norway and the use of Norwegian in America. He produced an influential account of the Norwegian policy to eradicate the influence of Danish on Norwegian. </a:t>
            </a:r>
            <a:endParaRPr lang="ar-SA" sz="2400" dirty="0">
              <a:solidFill>
                <a:schemeClr val="tx1">
                  <a:lumMod val="95000"/>
                  <a:lumOff val="5000"/>
                </a:schemeClr>
              </a:solidFill>
            </a:endParaRPr>
          </a:p>
          <a:p>
            <a:endParaRPr lang="en-US" sz="2400" dirty="0">
              <a:solidFill>
                <a:schemeClr val="tx1">
                  <a:lumMod val="95000"/>
                  <a:lumOff val="5000"/>
                </a:schemeClr>
              </a:solidFill>
            </a:endParaRPr>
          </a:p>
        </p:txBody>
      </p:sp>
    </p:spTree>
    <p:extLst>
      <p:ext uri="{BB962C8B-B14F-4D97-AF65-F5344CB8AC3E}">
        <p14:creationId xmlns:p14="http://schemas.microsoft.com/office/powerpoint/2010/main" val="42384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994" y="286605"/>
            <a:ext cx="10055781" cy="856396"/>
          </a:xfrm>
        </p:spPr>
        <p:txBody>
          <a:bodyPr>
            <a:normAutofit/>
          </a:bodyPr>
          <a:lstStyle/>
          <a:p>
            <a:r>
              <a:rPr lang="en-US" sz="3600" b="1" dirty="0">
                <a:solidFill>
                  <a:srgbClr val="FF0000"/>
                </a:solidFill>
              </a:rPr>
              <a:t>WHAT ARE THE STAGES OF LANGUAGE PLANNING?</a:t>
            </a:r>
          </a:p>
        </p:txBody>
      </p:sp>
      <p:sp>
        <p:nvSpPr>
          <p:cNvPr id="3" name="عنصر نائب للمحتوى 2"/>
          <p:cNvSpPr>
            <a:spLocks noGrp="1"/>
          </p:cNvSpPr>
          <p:nvPr>
            <p:ph idx="1"/>
          </p:nvPr>
        </p:nvSpPr>
        <p:spPr>
          <a:xfrm>
            <a:off x="836612" y="1752600"/>
            <a:ext cx="10028897" cy="4906963"/>
          </a:xfrm>
        </p:spPr>
        <p:txBody>
          <a:bodyPr>
            <a:normAutofit fontScale="92500" lnSpcReduction="20000"/>
          </a:bodyPr>
          <a:lstStyle/>
          <a:p>
            <a:pPr marL="0" indent="0" algn="ctr">
              <a:buNone/>
            </a:pPr>
            <a:endParaRPr lang="en-US" sz="2400" dirty="0">
              <a:solidFill>
                <a:schemeClr val="tx1">
                  <a:lumMod val="95000"/>
                  <a:lumOff val="5000"/>
                </a:schemeClr>
              </a:solidFill>
            </a:endParaRPr>
          </a:p>
          <a:p>
            <a:pPr marL="0" indent="0">
              <a:buNone/>
            </a:pPr>
            <a:r>
              <a:rPr lang="en-US" sz="2400" dirty="0">
                <a:solidFill>
                  <a:schemeClr val="tx1">
                    <a:lumMod val="95000"/>
                    <a:lumOff val="5000"/>
                  </a:schemeClr>
                </a:solidFill>
              </a:rPr>
              <a:t> - Selection: educational, legal and government systems gradually introduce a language as the official language. </a:t>
            </a:r>
          </a:p>
          <a:p>
            <a:pPr marL="342900" indent="-342900">
              <a:buFontTx/>
              <a:buChar char="-"/>
            </a:pPr>
            <a:endParaRPr lang="en-US" sz="2400" dirty="0">
              <a:solidFill>
                <a:schemeClr val="tx1">
                  <a:lumMod val="95000"/>
                  <a:lumOff val="5000"/>
                </a:schemeClr>
              </a:solidFill>
            </a:endParaRPr>
          </a:p>
          <a:p>
            <a:r>
              <a:rPr lang="en-US" sz="2400" dirty="0">
                <a:solidFill>
                  <a:schemeClr val="tx1">
                    <a:lumMod val="95000"/>
                    <a:lumOff val="5000"/>
                  </a:schemeClr>
                </a:solidFill>
              </a:rPr>
              <a:t>- Codification: Characteristics or criteria of a "good" language are established.</a:t>
            </a:r>
          </a:p>
          <a:p>
            <a:pPr marL="0" indent="0">
              <a:buNone/>
            </a:pPr>
            <a:endParaRPr lang="en-US" sz="2400" dirty="0">
              <a:solidFill>
                <a:schemeClr val="tx1">
                  <a:lumMod val="95000"/>
                  <a:lumOff val="5000"/>
                </a:schemeClr>
              </a:solidFill>
            </a:endParaRPr>
          </a:p>
          <a:p>
            <a:r>
              <a:rPr lang="en-US" sz="2400" dirty="0">
                <a:solidFill>
                  <a:schemeClr val="tx1">
                    <a:lumMod val="95000"/>
                    <a:lumOff val="5000"/>
                  </a:schemeClr>
                </a:solidFill>
              </a:rPr>
              <a:t> - elaboration: standard variety is developed for use in all aspects of social lives.</a:t>
            </a:r>
            <a:endParaRPr lang="ar-SA" sz="2400" dirty="0">
              <a:solidFill>
                <a:schemeClr val="tx1">
                  <a:lumMod val="95000"/>
                  <a:lumOff val="5000"/>
                </a:schemeClr>
              </a:solidFill>
            </a:endParaRPr>
          </a:p>
          <a:p>
            <a:pPr marL="0" indent="0">
              <a:buNone/>
            </a:pPr>
            <a:endParaRPr lang="en-US" sz="2400" dirty="0">
              <a:solidFill>
                <a:schemeClr val="tx1">
                  <a:lumMod val="95000"/>
                  <a:lumOff val="5000"/>
                </a:schemeClr>
              </a:solidFill>
            </a:endParaRPr>
          </a:p>
          <a:p>
            <a:r>
              <a:rPr lang="en-US" sz="2400" dirty="0">
                <a:solidFill>
                  <a:schemeClr val="tx1">
                    <a:lumMod val="95000"/>
                    <a:lumOff val="5000"/>
                  </a:schemeClr>
                </a:solidFill>
              </a:rPr>
              <a:t> - implementation : government attempts to encourage the use of the standard.</a:t>
            </a:r>
          </a:p>
          <a:p>
            <a:pPr marL="0" indent="0">
              <a:buNone/>
            </a:pPr>
            <a:endParaRPr lang="en-US" sz="2400" dirty="0">
              <a:solidFill>
                <a:schemeClr val="tx1">
                  <a:lumMod val="95000"/>
                  <a:lumOff val="5000"/>
                </a:schemeClr>
              </a:solidFill>
            </a:endParaRPr>
          </a:p>
          <a:p>
            <a:r>
              <a:rPr lang="en-US" sz="2400" dirty="0">
                <a:solidFill>
                  <a:schemeClr val="tx1">
                    <a:lumMod val="95000"/>
                    <a:lumOff val="5000"/>
                  </a:schemeClr>
                </a:solidFill>
              </a:rPr>
              <a:t>- Acceptance : substantial majority of the population use the standard, and to think of it as the national language.</a:t>
            </a:r>
          </a:p>
        </p:txBody>
      </p:sp>
    </p:spTree>
    <p:extLst>
      <p:ext uri="{BB962C8B-B14F-4D97-AF65-F5344CB8AC3E}">
        <p14:creationId xmlns:p14="http://schemas.microsoft.com/office/powerpoint/2010/main" val="3403575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531812" y="76200"/>
            <a:ext cx="10316201" cy="6248400"/>
          </a:xfrm>
        </p:spPr>
        <p:txBody>
          <a:bodyPr>
            <a:normAutofit fontScale="92500" lnSpcReduction="10000"/>
          </a:bodyPr>
          <a:lstStyle/>
          <a:p>
            <a:endParaRPr lang="en-US" sz="2400" b="1" dirty="0">
              <a:solidFill>
                <a:srgbClr val="FF0000"/>
              </a:solidFill>
            </a:endParaRPr>
          </a:p>
          <a:p>
            <a:r>
              <a:rPr lang="en-US" sz="4200" b="1" dirty="0">
                <a:solidFill>
                  <a:srgbClr val="FF0000"/>
                </a:solidFill>
              </a:rPr>
              <a:t>WHAT SPECIFIC AREAS OF LANGUGAGE USE DO THESE STAGES AFFECT?</a:t>
            </a:r>
          </a:p>
          <a:p>
            <a:pPr algn="ctr"/>
            <a:endParaRPr lang="en-US" sz="2400" dirty="0">
              <a:solidFill>
                <a:srgbClr val="FF0000"/>
              </a:solidFill>
            </a:endParaRPr>
          </a:p>
          <a:p>
            <a:r>
              <a:rPr lang="en-US" sz="2400" dirty="0">
                <a:solidFill>
                  <a:schemeClr val="tx1">
                    <a:lumMod val="95000"/>
                    <a:lumOff val="5000"/>
                  </a:schemeClr>
                </a:solidFill>
              </a:rPr>
              <a:t>Language planning may affect all areas of language use but typically concentrates on the more observable ones. </a:t>
            </a:r>
          </a:p>
          <a:p>
            <a:r>
              <a:rPr lang="en-US" sz="2400" dirty="0">
                <a:solidFill>
                  <a:schemeClr val="tx1">
                    <a:lumMod val="95000"/>
                    <a:lumOff val="5000"/>
                  </a:schemeClr>
                </a:solidFill>
              </a:rPr>
              <a:t>- Writing: The written form of a language may have to be developed, modified, or standardized. For example, Turkish was written for centuries with the Arabic alphabet, which does not represent vowels. Since Turkish has eight vowels, writing with the Arabic alphabet was very difficult, and, in the 1920s, Ataturk responded to this problem by mandating that Turkish be written using the Roman alphabet.</a:t>
            </a:r>
          </a:p>
          <a:p>
            <a:r>
              <a:rPr lang="en-US" sz="2400" dirty="0">
                <a:solidFill>
                  <a:schemeClr val="tx1">
                    <a:lumMod val="95000"/>
                    <a:lumOff val="5000"/>
                  </a:schemeClr>
                </a:solidFill>
              </a:rPr>
              <a:t> - Lexicon: The vocabulary of a language may need to expand to keep pace with increasing technological development. For example, the primary function of institutions such as the Swedish Center for Technical Terminology is to coordinate standard spoken and written forms for new terminology in media, government, and industry. </a:t>
            </a:r>
          </a:p>
          <a:p>
            <a:r>
              <a:rPr lang="en-US" sz="2400" dirty="0">
                <a:solidFill>
                  <a:schemeClr val="tx1">
                    <a:lumMod val="95000"/>
                    <a:lumOff val="5000"/>
                  </a:schemeClr>
                </a:solidFill>
              </a:rPr>
              <a:t>- Syntax: The syntax of the language may need to expand as the language takes on a national function. </a:t>
            </a:r>
            <a:endParaRPr lang="en-US" sz="2400" dirty="0">
              <a:solidFill>
                <a:schemeClr val="tx1"/>
              </a:solidFill>
            </a:endParaRPr>
          </a:p>
          <a:p>
            <a:endParaRPr lang="en-US" sz="2400" dirty="0">
              <a:solidFill>
                <a:schemeClr val="tx1"/>
              </a:solidFill>
            </a:endParaRPr>
          </a:p>
        </p:txBody>
      </p:sp>
    </p:spTree>
    <p:extLst>
      <p:ext uri="{BB962C8B-B14F-4D97-AF65-F5344CB8AC3E}">
        <p14:creationId xmlns:p14="http://schemas.microsoft.com/office/powerpoint/2010/main" val="1595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br>
              <a:rPr lang="en-US" sz="2000" b="1" dirty="0"/>
            </a:br>
            <a:r>
              <a:rPr lang="en-US" sz="3600" b="1" dirty="0">
                <a:solidFill>
                  <a:srgbClr val="FF0000"/>
                </a:solidFill>
              </a:rPr>
              <a:t>HOW DO EDUCATIONAL SYSTEMS RESPOND TO LANGUAGE PLANNING LEGISLATION?</a:t>
            </a:r>
          </a:p>
        </p:txBody>
      </p:sp>
      <p:sp>
        <p:nvSpPr>
          <p:cNvPr id="3" name="عنصر نائب للمحتوى 2"/>
          <p:cNvSpPr>
            <a:spLocks noGrp="1"/>
          </p:cNvSpPr>
          <p:nvPr>
            <p:ph idx="1"/>
          </p:nvPr>
        </p:nvSpPr>
        <p:spPr/>
        <p:txBody>
          <a:bodyPr>
            <a:normAutofit lnSpcReduction="10000"/>
          </a:bodyPr>
          <a:lstStyle/>
          <a:p>
            <a:pPr algn="ctr"/>
            <a:endParaRPr lang="en-US" sz="2400" dirty="0">
              <a:solidFill>
                <a:schemeClr val="tx1">
                  <a:lumMod val="95000"/>
                  <a:lumOff val="5000"/>
                </a:schemeClr>
              </a:solidFill>
            </a:endParaRPr>
          </a:p>
          <a:p>
            <a:r>
              <a:rPr lang="en-US" sz="2400" dirty="0">
                <a:solidFill>
                  <a:schemeClr val="tx1">
                    <a:lumMod val="95000"/>
                    <a:lumOff val="5000"/>
                  </a:schemeClr>
                </a:solidFill>
              </a:rPr>
              <a:t>The response of educational systems to government language planning legislation may either promote or reduce linguistic diversity. Responses that reduce linguistic diversity include:</a:t>
            </a:r>
          </a:p>
          <a:p>
            <a:r>
              <a:rPr lang="en-US" sz="2400" dirty="0">
                <a:solidFill>
                  <a:schemeClr val="tx1">
                    <a:lumMod val="95000"/>
                    <a:lumOff val="5000"/>
                  </a:schemeClr>
                </a:solidFill>
              </a:rPr>
              <a:t> - Monolingual instruction in the target language.</a:t>
            </a:r>
          </a:p>
          <a:p>
            <a:endParaRPr lang="en-US" sz="2400" dirty="0">
              <a:solidFill>
                <a:schemeClr val="tx1">
                  <a:lumMod val="95000"/>
                  <a:lumOff val="5000"/>
                </a:schemeClr>
              </a:solidFill>
            </a:endParaRPr>
          </a:p>
          <a:p>
            <a:r>
              <a:rPr lang="en-US" sz="2400" dirty="0">
                <a:solidFill>
                  <a:schemeClr val="tx1">
                    <a:lumMod val="95000"/>
                    <a:lumOff val="5000"/>
                  </a:schemeClr>
                </a:solidFill>
              </a:rPr>
              <a:t> - Transitional bilingual education, in which instruction time in the child's native language is gradually reduced. Responses that promote linguistic diversity ,for example, Language maintenance programs that emphasize equally the child's native language and culture and the target language and culture.</a:t>
            </a:r>
          </a:p>
          <a:p>
            <a:endParaRPr lang="en-US" sz="2400" dirty="0">
              <a:solidFill>
                <a:schemeClr val="tx1"/>
              </a:solidFill>
            </a:endParaRPr>
          </a:p>
        </p:txBody>
      </p:sp>
    </p:spTree>
    <p:extLst>
      <p:ext uri="{BB962C8B-B14F-4D97-AF65-F5344CB8AC3E}">
        <p14:creationId xmlns:p14="http://schemas.microsoft.com/office/powerpoint/2010/main" val="2916879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65212" y="286605"/>
            <a:ext cx="10087563" cy="932596"/>
          </a:xfrm>
        </p:spPr>
        <p:txBody>
          <a:bodyPr>
            <a:normAutofit/>
          </a:bodyPr>
          <a:lstStyle/>
          <a:p>
            <a:r>
              <a:rPr lang="en-US" sz="3600" b="1" dirty="0">
                <a:solidFill>
                  <a:srgbClr val="FF0000"/>
                </a:solidFill>
              </a:rPr>
              <a:t>WHO IS INVOLVED IN LANGUAGE PLANNING EFFORTS?</a:t>
            </a:r>
            <a:endParaRPr lang="ar-SA" sz="3600" b="1" dirty="0">
              <a:solidFill>
                <a:srgbClr val="FF0000"/>
              </a:solidFill>
            </a:endParaRPr>
          </a:p>
        </p:txBody>
      </p:sp>
      <p:sp>
        <p:nvSpPr>
          <p:cNvPr id="3" name="عنصر نائب للمحتوى 2"/>
          <p:cNvSpPr>
            <a:spLocks noGrp="1"/>
          </p:cNvSpPr>
          <p:nvPr>
            <p:ph idx="1"/>
          </p:nvPr>
        </p:nvSpPr>
        <p:spPr>
          <a:xfrm>
            <a:off x="1065212" y="1752599"/>
            <a:ext cx="10247758" cy="4724401"/>
          </a:xfrm>
        </p:spPr>
        <p:txBody>
          <a:bodyPr>
            <a:normAutofit/>
          </a:bodyPr>
          <a:lstStyle/>
          <a:p>
            <a:pPr marL="0" indent="0">
              <a:buNone/>
            </a:pPr>
            <a:r>
              <a:rPr lang="en-US" sz="2000" dirty="0">
                <a:solidFill>
                  <a:schemeClr val="tx1">
                    <a:lumMod val="95000"/>
                    <a:lumOff val="5000"/>
                  </a:schemeClr>
                </a:solidFill>
              </a:rPr>
              <a:t>Because language planning typically responds to problems that are sociopolitical in nature, sociologists or political scientists may first identify and assess the need for some sort of action. </a:t>
            </a:r>
          </a:p>
          <a:p>
            <a:r>
              <a:rPr lang="en-US" sz="2000" dirty="0">
                <a:solidFill>
                  <a:schemeClr val="tx1">
                    <a:lumMod val="95000"/>
                    <a:lumOff val="5000"/>
                  </a:schemeClr>
                </a:solidFill>
              </a:rPr>
              <a:t>- Linguists can properly participate in the needs assessment stage to determine if the languages or dialects chosen adequately address the problem</a:t>
            </a:r>
            <a:r>
              <a:rPr lang="en-US" sz="2000">
                <a:solidFill>
                  <a:schemeClr val="tx1">
                    <a:lumMod val="95000"/>
                    <a:lumOff val="5000"/>
                  </a:schemeClr>
                </a:solidFill>
              </a:rPr>
              <a:t>. </a:t>
            </a:r>
          </a:p>
          <a:p>
            <a:endParaRPr lang="en-US" sz="2000" dirty="0">
              <a:solidFill>
                <a:schemeClr val="tx1">
                  <a:lumMod val="95000"/>
                  <a:lumOff val="5000"/>
                </a:schemeClr>
              </a:solidFill>
            </a:endParaRPr>
          </a:p>
          <a:p>
            <a:endParaRPr lang="en-US" sz="2000" dirty="0">
              <a:solidFill>
                <a:schemeClr val="tx1">
                  <a:lumMod val="95000"/>
                  <a:lumOff val="5000"/>
                </a:schemeClr>
              </a:solidFill>
            </a:endParaRPr>
          </a:p>
          <a:p>
            <a:r>
              <a:rPr lang="en-US" sz="2000" dirty="0">
                <a:solidFill>
                  <a:schemeClr val="tx1">
                    <a:lumMod val="95000"/>
                    <a:lumOff val="5000"/>
                  </a:schemeClr>
                </a:solidFill>
              </a:rPr>
              <a:t>- Educators incorporate language planning legislation into action and develop programs to fulfill the needs identified. </a:t>
            </a:r>
          </a:p>
          <a:p>
            <a:endParaRPr lang="en-US" sz="2000" dirty="0">
              <a:solidFill>
                <a:schemeClr val="tx1">
                  <a:lumMod val="95000"/>
                  <a:lumOff val="5000"/>
                </a:schemeClr>
              </a:solidFill>
            </a:endParaRPr>
          </a:p>
          <a:p>
            <a:r>
              <a:rPr lang="en-US" sz="2000" dirty="0">
                <a:solidFill>
                  <a:schemeClr val="tx1">
                    <a:lumMod val="95000"/>
                    <a:lumOff val="5000"/>
                  </a:schemeClr>
                </a:solidFill>
              </a:rPr>
              <a:t>- Writers keep up the tradition of writing in a dying language or complete written works in a previously unwritten language. </a:t>
            </a:r>
          </a:p>
          <a:p>
            <a:r>
              <a:rPr lang="en-US" sz="2000" dirty="0">
                <a:solidFill>
                  <a:schemeClr val="tx1">
                    <a:lumMod val="95000"/>
                    <a:lumOff val="5000"/>
                  </a:schemeClr>
                </a:solidFill>
              </a:rPr>
              <a:t>- National language academies may oversee one or more phases of the language planning process. </a:t>
            </a:r>
            <a:endParaRPr lang="ar-SA" sz="2000" dirty="0">
              <a:solidFill>
                <a:schemeClr val="tx1">
                  <a:lumMod val="95000"/>
                  <a:lumOff val="5000"/>
                </a:schemeClr>
              </a:solidFill>
            </a:endParaRPr>
          </a:p>
          <a:p>
            <a:endParaRPr lang="en-US" sz="1400" dirty="0">
              <a:solidFill>
                <a:schemeClr val="tx1"/>
              </a:solidFill>
            </a:endParaRPr>
          </a:p>
        </p:txBody>
      </p:sp>
    </p:spTree>
    <p:extLst>
      <p:ext uri="{BB962C8B-B14F-4D97-AF65-F5344CB8AC3E}">
        <p14:creationId xmlns:p14="http://schemas.microsoft.com/office/powerpoint/2010/main" val="429243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3600" b="1" dirty="0">
                <a:solidFill>
                  <a:srgbClr val="FF0000"/>
                </a:solidFill>
              </a:rPr>
              <a:t>National &amp; Official Languages</a:t>
            </a:r>
            <a:endParaRPr lang="ar-SA" sz="3600" b="1" dirty="0">
              <a:solidFill>
                <a:srgbClr val="FF0000"/>
              </a:solidFill>
            </a:endParaRPr>
          </a:p>
        </p:txBody>
      </p:sp>
      <p:sp>
        <p:nvSpPr>
          <p:cNvPr id="3" name="عنصر نائب للمحتوى 2"/>
          <p:cNvSpPr>
            <a:spLocks noGrp="1"/>
          </p:cNvSpPr>
          <p:nvPr>
            <p:ph idx="1"/>
          </p:nvPr>
        </p:nvSpPr>
        <p:spPr/>
        <p:txBody>
          <a:bodyPr>
            <a:normAutofit/>
          </a:bodyPr>
          <a:lstStyle/>
          <a:p>
            <a:pPr algn="ctr"/>
            <a:endParaRPr lang="en-US" sz="2400" dirty="0">
              <a:solidFill>
                <a:srgbClr val="FF0000"/>
              </a:solidFill>
            </a:endParaRPr>
          </a:p>
          <a:p>
            <a:r>
              <a:rPr lang="en-US" sz="2400" dirty="0">
                <a:solidFill>
                  <a:schemeClr val="tx1">
                    <a:lumMod val="95000"/>
                    <a:lumOff val="5000"/>
                  </a:schemeClr>
                </a:solidFill>
              </a:rPr>
              <a:t>- In a monolingual country, the national language is the same as the official language.</a:t>
            </a:r>
          </a:p>
          <a:p>
            <a:pPr marL="342900" indent="-342900">
              <a:buFontTx/>
              <a:buChar char="-"/>
            </a:pPr>
            <a:endParaRPr lang="en-US" sz="2400" dirty="0">
              <a:solidFill>
                <a:schemeClr val="tx1">
                  <a:lumMod val="95000"/>
                  <a:lumOff val="5000"/>
                </a:schemeClr>
              </a:solidFill>
            </a:endParaRPr>
          </a:p>
          <a:p>
            <a:pPr marL="0" indent="0">
              <a:buNone/>
            </a:pPr>
            <a:endParaRPr lang="en-US" sz="2400" dirty="0">
              <a:solidFill>
                <a:schemeClr val="tx1">
                  <a:lumMod val="95000"/>
                  <a:lumOff val="5000"/>
                </a:schemeClr>
              </a:solidFill>
            </a:endParaRPr>
          </a:p>
          <a:p>
            <a:endParaRPr lang="en-US" sz="2400" dirty="0">
              <a:solidFill>
                <a:schemeClr val="tx1">
                  <a:lumMod val="95000"/>
                  <a:lumOff val="5000"/>
                </a:schemeClr>
              </a:solidFill>
            </a:endParaRPr>
          </a:p>
          <a:p>
            <a:r>
              <a:rPr lang="en-US" sz="2400" dirty="0">
                <a:solidFill>
                  <a:schemeClr val="tx1">
                    <a:lumMod val="95000"/>
                    <a:lumOff val="5000"/>
                  </a:schemeClr>
                </a:solidFill>
              </a:rPr>
              <a:t>- In a multilingual country, the government chooses the national and official languages based how much each satisfies political and social goals as well as their formal functions.</a:t>
            </a:r>
            <a:endParaRPr lang="ar-SA" sz="2400" dirty="0">
              <a:solidFill>
                <a:schemeClr val="tx1">
                  <a:lumMod val="95000"/>
                  <a:lumOff val="5000"/>
                </a:schemeClr>
              </a:solidFill>
            </a:endParaRPr>
          </a:p>
          <a:p>
            <a:endParaRPr lang="en-US" sz="2400" dirty="0">
              <a:solidFill>
                <a:schemeClr val="tx1"/>
              </a:solidFill>
            </a:endParaRPr>
          </a:p>
        </p:txBody>
      </p:sp>
    </p:spTree>
    <p:extLst>
      <p:ext uri="{BB962C8B-B14F-4D97-AF65-F5344CB8AC3E}">
        <p14:creationId xmlns:p14="http://schemas.microsoft.com/office/powerpoint/2010/main" val="140816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065212" y="533400"/>
            <a:ext cx="9782801" cy="5562600"/>
          </a:xfrm>
        </p:spPr>
        <p:txBody>
          <a:bodyPr>
            <a:normAutofit fontScale="55000" lnSpcReduction="20000"/>
          </a:bodyPr>
          <a:lstStyle/>
          <a:p>
            <a:endParaRPr lang="en-US" sz="2400" dirty="0">
              <a:solidFill>
                <a:srgbClr val="FF0000"/>
              </a:solidFill>
            </a:endParaRPr>
          </a:p>
          <a:p>
            <a:r>
              <a:rPr lang="en-US" sz="3600" b="1" dirty="0">
                <a:solidFill>
                  <a:srgbClr val="FF0000"/>
                </a:solidFill>
              </a:rPr>
              <a:t>Purposes of Language Planning</a:t>
            </a:r>
          </a:p>
          <a:p>
            <a:endParaRPr lang="en-US" sz="3600" b="1" dirty="0">
              <a:solidFill>
                <a:srgbClr val="FF0000"/>
              </a:solidFill>
            </a:endParaRPr>
          </a:p>
          <a:p>
            <a:endParaRPr lang="en-US" sz="3600" b="1" dirty="0">
              <a:solidFill>
                <a:srgbClr val="FF0000"/>
              </a:solidFill>
            </a:endParaRPr>
          </a:p>
          <a:p>
            <a:r>
              <a:rPr lang="en-US" sz="3600" dirty="0">
                <a:solidFill>
                  <a:schemeClr val="tx1">
                    <a:lumMod val="95000"/>
                    <a:lumOff val="5000"/>
                  </a:schemeClr>
                </a:solidFill>
              </a:rPr>
              <a:t>1.Language Purification: To prescribe the usage in order to preserve the “linguistic purity” of a language and protect it from foreign influences.  Example: Classical Arabic grammar books.</a:t>
            </a:r>
          </a:p>
          <a:p>
            <a:pPr marL="457200" indent="-457200">
              <a:buAutoNum type="arabicPeriod"/>
            </a:pPr>
            <a:endParaRPr lang="en-US" sz="3600" dirty="0">
              <a:solidFill>
                <a:schemeClr val="tx1">
                  <a:lumMod val="95000"/>
                  <a:lumOff val="5000"/>
                </a:schemeClr>
              </a:solidFill>
            </a:endParaRPr>
          </a:p>
          <a:p>
            <a:pPr marL="457200" indent="-457200">
              <a:buAutoNum type="arabicPeriod"/>
            </a:pPr>
            <a:endParaRPr lang="en-US" sz="3600" dirty="0">
              <a:solidFill>
                <a:schemeClr val="tx1">
                  <a:lumMod val="95000"/>
                  <a:lumOff val="5000"/>
                </a:schemeClr>
              </a:solidFill>
            </a:endParaRPr>
          </a:p>
          <a:p>
            <a:endParaRPr lang="en-US" sz="3600" dirty="0">
              <a:solidFill>
                <a:schemeClr val="tx1">
                  <a:lumMod val="95000"/>
                  <a:lumOff val="5000"/>
                </a:schemeClr>
              </a:solidFill>
            </a:endParaRPr>
          </a:p>
          <a:p>
            <a:r>
              <a:rPr lang="en-US" sz="3600" dirty="0">
                <a:solidFill>
                  <a:schemeClr val="tx1">
                    <a:lumMod val="95000"/>
                    <a:lumOff val="5000"/>
                  </a:schemeClr>
                </a:solidFill>
              </a:rPr>
              <a:t>2. Language Revival: To attempt to turn a language with few or no surviving native speakers back into a spoken means of communication.  Example: Hebrew </a:t>
            </a:r>
          </a:p>
          <a:p>
            <a:pPr marL="457200" indent="-457200">
              <a:buAutoNum type="arabicPeriod"/>
            </a:pPr>
            <a:endParaRPr lang="en-US" sz="3600" dirty="0">
              <a:solidFill>
                <a:schemeClr val="tx1">
                  <a:lumMod val="95000"/>
                  <a:lumOff val="5000"/>
                </a:schemeClr>
              </a:solidFill>
            </a:endParaRPr>
          </a:p>
          <a:p>
            <a:pPr marL="0" indent="0">
              <a:buNone/>
            </a:pPr>
            <a:endParaRPr lang="en-US" sz="3600" dirty="0">
              <a:solidFill>
                <a:schemeClr val="tx1">
                  <a:lumMod val="95000"/>
                  <a:lumOff val="5000"/>
                </a:schemeClr>
              </a:solidFill>
            </a:endParaRPr>
          </a:p>
          <a:p>
            <a:r>
              <a:rPr lang="en-US" sz="3600" dirty="0">
                <a:solidFill>
                  <a:schemeClr val="tx1">
                    <a:lumMod val="95000"/>
                    <a:lumOff val="5000"/>
                  </a:schemeClr>
                </a:solidFill>
              </a:rPr>
              <a:t>3. Language Reform : To deliberately change specific aspects of a language such as orthography or grammar in order to facilitate its use.  Example: Chinese [reduced the number of characters] Turkish [Changed characters from Arabic to Latin]</a:t>
            </a:r>
            <a:endParaRPr lang="ar-SA" sz="3600" dirty="0">
              <a:solidFill>
                <a:schemeClr val="tx1">
                  <a:lumMod val="95000"/>
                  <a:lumOff val="5000"/>
                </a:schemeClr>
              </a:solidFill>
            </a:endParaRPr>
          </a:p>
          <a:p>
            <a:endParaRPr lang="en-US" sz="3600" b="1" dirty="0">
              <a:solidFill>
                <a:srgbClr val="FF0000"/>
              </a:solidFill>
            </a:endParaRPr>
          </a:p>
          <a:p>
            <a:endParaRPr lang="en-US" sz="3600" dirty="0">
              <a:solidFill>
                <a:srgbClr val="FF0000"/>
              </a:solidFill>
            </a:endParaRPr>
          </a:p>
        </p:txBody>
      </p:sp>
    </p:spTree>
    <p:extLst>
      <p:ext uri="{BB962C8B-B14F-4D97-AF65-F5344CB8AC3E}">
        <p14:creationId xmlns:p14="http://schemas.microsoft.com/office/powerpoint/2010/main" val="215677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p:txBody>
          <a:bodyPr>
            <a:noAutofit/>
          </a:bodyPr>
          <a:lstStyle/>
          <a:p>
            <a:r>
              <a:rPr lang="en-US" sz="2400" dirty="0">
                <a:solidFill>
                  <a:schemeClr val="tx1">
                    <a:lumMod val="95000"/>
                    <a:lumOff val="5000"/>
                  </a:schemeClr>
                </a:solidFill>
              </a:rPr>
              <a:t>4. Language Spread: To attempt to increase the number of speakers of one language at the expense of another.  Example: The spread of Spanish in Paraguay at the expense of the native language, Guarani.</a:t>
            </a:r>
          </a:p>
          <a:p>
            <a:endParaRPr lang="en-US" sz="2400" dirty="0">
              <a:solidFill>
                <a:schemeClr val="tx1">
                  <a:lumMod val="95000"/>
                  <a:lumOff val="5000"/>
                </a:schemeClr>
              </a:solidFill>
            </a:endParaRPr>
          </a:p>
          <a:p>
            <a:r>
              <a:rPr lang="en-US" sz="2400" dirty="0">
                <a:solidFill>
                  <a:schemeClr val="tx1">
                    <a:lumMod val="95000"/>
                    <a:lumOff val="5000"/>
                  </a:schemeClr>
                </a:solidFill>
              </a:rPr>
              <a:t> 5. Terminology Unification: To develop unified terminologies, primarily in technical domains.  Example: The Arab Language Academy.</a:t>
            </a:r>
          </a:p>
          <a:p>
            <a:pPr marL="0" indent="0">
              <a:buNone/>
            </a:pPr>
            <a:endParaRPr lang="en-US" sz="2400" dirty="0">
              <a:solidFill>
                <a:schemeClr val="tx1">
                  <a:lumMod val="95000"/>
                  <a:lumOff val="5000"/>
                </a:schemeClr>
              </a:solidFill>
            </a:endParaRPr>
          </a:p>
          <a:p>
            <a:r>
              <a:rPr lang="en-US" sz="2400" dirty="0">
                <a:solidFill>
                  <a:schemeClr val="tx1">
                    <a:lumMod val="95000"/>
                    <a:lumOff val="5000"/>
                  </a:schemeClr>
                </a:solidFill>
              </a:rPr>
              <a:t> 6. Language Maintenance: To preserve the use of a group’s native language as a first or second language where pressure cause a decline in the status of the language.  Example: Welsh.</a:t>
            </a:r>
          </a:p>
        </p:txBody>
      </p:sp>
    </p:spTree>
    <p:extLst>
      <p:ext uri="{BB962C8B-B14F-4D97-AF65-F5344CB8AC3E}">
        <p14:creationId xmlns:p14="http://schemas.microsoft.com/office/powerpoint/2010/main" val="21967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141412" y="762000"/>
            <a:ext cx="9782801" cy="5562600"/>
          </a:xfrm>
        </p:spPr>
        <p:txBody>
          <a:bodyPr>
            <a:normAutofit/>
          </a:bodyPr>
          <a:lstStyle/>
          <a:p>
            <a:endParaRPr lang="en-US" sz="2400" dirty="0">
              <a:solidFill>
                <a:schemeClr val="tx1">
                  <a:lumMod val="95000"/>
                  <a:lumOff val="5000"/>
                </a:schemeClr>
              </a:solidFill>
            </a:endParaRPr>
          </a:p>
          <a:p>
            <a:r>
              <a:rPr lang="en-US" sz="3600" dirty="0">
                <a:solidFill>
                  <a:srgbClr val="FF0000"/>
                </a:solidFill>
              </a:rPr>
              <a:t>Levels of language planning</a:t>
            </a:r>
          </a:p>
          <a:p>
            <a:endParaRPr lang="en-US" sz="3600" dirty="0">
              <a:solidFill>
                <a:schemeClr val="tx1">
                  <a:lumMod val="95000"/>
                  <a:lumOff val="5000"/>
                </a:schemeClr>
              </a:solidFill>
            </a:endParaRPr>
          </a:p>
        </p:txBody>
      </p:sp>
      <p:pic>
        <p:nvPicPr>
          <p:cNvPr id="4" name="صورة 3" descr="صورة تحتوي على لقطة شاشة&#10;&#10;وصف منشأ بثقة عالية جداً">
            <a:extLst>
              <a:ext uri="{FF2B5EF4-FFF2-40B4-BE49-F238E27FC236}">
                <a16:creationId xmlns:a16="http://schemas.microsoft.com/office/drawing/2014/main" id="{65729A0F-44EB-4FD9-854E-E3000A83A7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599" y="1839234"/>
            <a:ext cx="10715625" cy="4485366"/>
          </a:xfrm>
          <a:prstGeom prst="rect">
            <a:avLst/>
          </a:prstGeom>
        </p:spPr>
      </p:pic>
    </p:spTree>
    <p:extLst>
      <p:ext uri="{BB962C8B-B14F-4D97-AF65-F5344CB8AC3E}">
        <p14:creationId xmlns:p14="http://schemas.microsoft.com/office/powerpoint/2010/main" val="316253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ACE4858A-C0B7-425B-9759-B500D9EFC21F}"/>
              </a:ext>
            </a:extLst>
          </p:cNvPr>
          <p:cNvSpPr>
            <a:spLocks noGrp="1"/>
          </p:cNvSpPr>
          <p:nvPr>
            <p:ph type="ctrTitle"/>
          </p:nvPr>
        </p:nvSpPr>
        <p:spPr/>
        <p:txBody>
          <a:bodyPr/>
          <a:lstStyle/>
          <a:p>
            <a:pPr algn="ctr"/>
            <a:r>
              <a:rPr lang="en-US" b="1" dirty="0"/>
              <a:t>Thank you!</a:t>
            </a:r>
            <a:endParaRPr lang="ar-SA" b="1" dirty="0"/>
          </a:p>
        </p:txBody>
      </p:sp>
    </p:spTree>
    <p:extLst>
      <p:ext uri="{BB962C8B-B14F-4D97-AF65-F5344CB8AC3E}">
        <p14:creationId xmlns:p14="http://schemas.microsoft.com/office/powerpoint/2010/main" val="4081641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CFF4C85-2CA9-479A-977A-A0EAA459D59E}"/>
              </a:ext>
            </a:extLst>
          </p:cNvPr>
          <p:cNvSpPr>
            <a:spLocks noGrp="1"/>
          </p:cNvSpPr>
          <p:nvPr>
            <p:ph type="title"/>
          </p:nvPr>
        </p:nvSpPr>
        <p:spPr/>
        <p:txBody>
          <a:bodyPr/>
          <a:lstStyle/>
          <a:p>
            <a:r>
              <a:rPr lang="en-US" dirty="0">
                <a:solidFill>
                  <a:schemeClr val="tx1"/>
                </a:solidFill>
              </a:rPr>
              <a:t>Questions  </a:t>
            </a:r>
            <a:endParaRPr lang="ar-SA" dirty="0">
              <a:solidFill>
                <a:schemeClr val="tx1"/>
              </a:solidFill>
            </a:endParaRPr>
          </a:p>
        </p:txBody>
      </p:sp>
      <p:sp>
        <p:nvSpPr>
          <p:cNvPr id="3" name="عنصر نائب للمحتوى 2">
            <a:extLst>
              <a:ext uri="{FF2B5EF4-FFF2-40B4-BE49-F238E27FC236}">
                <a16:creationId xmlns:a16="http://schemas.microsoft.com/office/drawing/2014/main" id="{BACA11A8-F777-437E-96D6-C47E4CFF9FC3}"/>
              </a:ext>
            </a:extLst>
          </p:cNvPr>
          <p:cNvSpPr>
            <a:spLocks noGrp="1"/>
          </p:cNvSpPr>
          <p:nvPr>
            <p:ph idx="1"/>
          </p:nvPr>
        </p:nvSpPr>
        <p:spPr/>
        <p:txBody>
          <a:bodyPr>
            <a:normAutofit fontScale="92500" lnSpcReduction="10000"/>
          </a:bodyPr>
          <a:lstStyle/>
          <a:p>
            <a:r>
              <a:rPr lang="en-US" dirty="0"/>
              <a:t>1. </a:t>
            </a:r>
            <a:r>
              <a:rPr lang="en-US" sz="2000" dirty="0">
                <a:solidFill>
                  <a:schemeClr val="tx1">
                    <a:lumMod val="95000"/>
                    <a:lumOff val="5000"/>
                  </a:schemeClr>
                </a:solidFill>
              </a:rPr>
              <a:t>Language planning is official, government-level activity concerning the selection and promotion of a unified administrative language or languages?</a:t>
            </a:r>
          </a:p>
          <a:p>
            <a:r>
              <a:rPr lang="en-US" sz="2000" dirty="0">
                <a:solidFill>
                  <a:srgbClr val="FF0000"/>
                </a:solidFill>
              </a:rPr>
              <a:t>Correct. </a:t>
            </a:r>
          </a:p>
          <a:p>
            <a:r>
              <a:rPr lang="en-US" sz="2000" dirty="0">
                <a:solidFill>
                  <a:schemeClr val="tx1"/>
                </a:solidFill>
              </a:rPr>
              <a:t>2. </a:t>
            </a:r>
            <a:r>
              <a:rPr lang="en-US" sz="2000" dirty="0">
                <a:solidFill>
                  <a:schemeClr val="tx1">
                    <a:lumMod val="95000"/>
                    <a:lumOff val="5000"/>
                  </a:schemeClr>
                </a:solidFill>
              </a:rPr>
              <a:t>- In a monolingual country, the national language isn’t the same as the official language?</a:t>
            </a:r>
          </a:p>
          <a:p>
            <a:r>
              <a:rPr lang="en-US" sz="2000" dirty="0">
                <a:solidFill>
                  <a:srgbClr val="FF0000"/>
                </a:solidFill>
              </a:rPr>
              <a:t>Wrong.</a:t>
            </a:r>
          </a:p>
          <a:p>
            <a:r>
              <a:rPr lang="en-US" sz="2000" dirty="0">
                <a:solidFill>
                  <a:schemeClr val="tx1">
                    <a:lumMod val="95000"/>
                    <a:lumOff val="5000"/>
                  </a:schemeClr>
                </a:solidFill>
              </a:rPr>
              <a:t>3. Because language planning typically responds to problems that are sociopolitical in nature, sociologists or political scientists may first identify and assess the need for some sort of action?</a:t>
            </a:r>
          </a:p>
          <a:p>
            <a:r>
              <a:rPr lang="en-US" sz="2000" dirty="0">
                <a:solidFill>
                  <a:srgbClr val="FF0000"/>
                </a:solidFill>
              </a:rPr>
              <a:t>Correct. </a:t>
            </a:r>
          </a:p>
          <a:p>
            <a:r>
              <a:rPr lang="en-US" sz="2000" dirty="0">
                <a:solidFill>
                  <a:schemeClr val="tx1">
                    <a:lumMod val="95000"/>
                    <a:lumOff val="5000"/>
                  </a:schemeClr>
                </a:solidFill>
              </a:rPr>
              <a:t>4. Educators incorporate language planning legislation into action and develop programs to fulfill the needs identified?</a:t>
            </a:r>
          </a:p>
          <a:p>
            <a:r>
              <a:rPr lang="en-US" sz="2000" dirty="0">
                <a:solidFill>
                  <a:srgbClr val="FF0000"/>
                </a:solidFill>
              </a:rPr>
              <a:t>Correct.</a:t>
            </a:r>
          </a:p>
          <a:p>
            <a:endParaRPr lang="en-US" sz="2000" dirty="0">
              <a:solidFill>
                <a:srgbClr val="FF0000"/>
              </a:solidFill>
            </a:endParaRPr>
          </a:p>
          <a:p>
            <a:endParaRPr lang="en-US" sz="2000" dirty="0">
              <a:solidFill>
                <a:schemeClr val="tx1">
                  <a:lumMod val="95000"/>
                  <a:lumOff val="5000"/>
                </a:schemeClr>
              </a:solidFill>
            </a:endParaRPr>
          </a:p>
          <a:p>
            <a:endParaRPr lang="en-US" sz="2000" dirty="0">
              <a:solidFill>
                <a:srgbClr val="FF0000"/>
              </a:solidFill>
            </a:endParaRPr>
          </a:p>
        </p:txBody>
      </p:sp>
    </p:spTree>
    <p:extLst>
      <p:ext uri="{BB962C8B-B14F-4D97-AF65-F5344CB8AC3E}">
        <p14:creationId xmlns:p14="http://schemas.microsoft.com/office/powerpoint/2010/main" val="19425397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latin typeface="+mn-lt"/>
              </a:rPr>
              <a:t>التعريف</a:t>
            </a:r>
            <a:endParaRPr lang="en-US" sz="3600" b="1" dirty="0">
              <a:solidFill>
                <a:srgbClr val="FF0000"/>
              </a:solidFill>
              <a:latin typeface="+mn-lt"/>
            </a:endParaRPr>
          </a:p>
        </p:txBody>
      </p:sp>
      <p:sp>
        <p:nvSpPr>
          <p:cNvPr id="3" name="عنصر نائب للمحتوى 2"/>
          <p:cNvSpPr>
            <a:spLocks noGrp="1"/>
          </p:cNvSpPr>
          <p:nvPr>
            <p:ph idx="1"/>
          </p:nvPr>
        </p:nvSpPr>
        <p:spPr/>
        <p:txBody>
          <a:bodyPr>
            <a:noAutofit/>
          </a:bodyPr>
          <a:lstStyle/>
          <a:p>
            <a:pPr marL="0" indent="0" algn="r">
              <a:buNone/>
            </a:pPr>
            <a:r>
              <a:rPr lang="ar-SA" sz="2400" dirty="0">
                <a:solidFill>
                  <a:schemeClr val="tx1">
                    <a:lumMod val="95000"/>
                    <a:lumOff val="5000"/>
                  </a:schemeClr>
                </a:solidFill>
              </a:rPr>
              <a:t>يعد تخطيط اللغة نشاطًا رسميًا على مستوى الحكومة فيما يتعلق باختيار لغة أو لغات إدارية موحدة والترويج لها. إنه يمثل مجهودًا متماسكًا من قبل الأفراد أو الجماعات أو المنظمات للتأثير على استخدام اللغة أو تطورها.</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263107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141412" y="741223"/>
            <a:ext cx="10055781" cy="822961"/>
          </a:xfrm>
        </p:spPr>
        <p:txBody>
          <a:bodyPr>
            <a:normAutofit/>
          </a:bodyPr>
          <a:lstStyle/>
          <a:p>
            <a:pPr algn="r"/>
            <a:r>
              <a:rPr lang="ar-SA" sz="3600" b="1" dirty="0">
                <a:solidFill>
                  <a:srgbClr val="FF0000"/>
                </a:solidFill>
                <a:latin typeface="+mn-lt"/>
              </a:rPr>
              <a:t>لماذا نحتاج للتخطيط اللغوي؟ </a:t>
            </a:r>
            <a:endParaRPr lang="en-US" sz="3600" b="1" dirty="0">
              <a:solidFill>
                <a:srgbClr val="FF0000"/>
              </a:solidFill>
              <a:latin typeface="+mn-lt"/>
            </a:endParaRPr>
          </a:p>
        </p:txBody>
      </p:sp>
      <p:sp>
        <p:nvSpPr>
          <p:cNvPr id="4" name="مستطيل 3"/>
          <p:cNvSpPr/>
          <p:nvPr/>
        </p:nvSpPr>
        <p:spPr>
          <a:xfrm>
            <a:off x="1141412" y="1524000"/>
            <a:ext cx="9782801" cy="4524315"/>
          </a:xfrm>
          <a:prstGeom prst="rect">
            <a:avLst/>
          </a:prstGeom>
        </p:spPr>
        <p:txBody>
          <a:bodyPr wrap="square">
            <a:spAutoFit/>
          </a:bodyPr>
          <a:lstStyle/>
          <a:p>
            <a:pPr marL="342900" indent="-342900" algn="r">
              <a:buFont typeface="Arial" panose="020B0604020202020204" pitchFamily="34" charset="0"/>
              <a:buChar char="•"/>
            </a:pPr>
            <a:endParaRPr lang="en-US" sz="2400" dirty="0">
              <a:solidFill>
                <a:schemeClr val="tx1">
                  <a:lumMod val="95000"/>
                  <a:lumOff val="5000"/>
                </a:schemeClr>
              </a:solidFill>
            </a:endParaRPr>
          </a:p>
          <a:p>
            <a:pPr marL="342900" indent="-342900" algn="r">
              <a:buFont typeface="Arial" panose="020B0604020202020204" pitchFamily="34" charset="0"/>
              <a:buChar char="•"/>
            </a:pPr>
            <a:r>
              <a:rPr lang="ar-SA" sz="2400" dirty="0">
                <a:solidFill>
                  <a:schemeClr val="tx1">
                    <a:lumMod val="95000"/>
                    <a:lumOff val="5000"/>
                  </a:schemeClr>
                </a:solidFill>
              </a:rPr>
              <a:t>- سياسة اللغة والتخطيط القرارات تنشأ استجابة للاحتياجات الاجتماعية والسياسية. قد تكون قرارات تخطيط اللغة مطلوبة ، على سبيل المثال ، عندما يتنافس عدد من المجموعات اللغوية على الوصول إلى آليات الحياة اليومية ، أو عندما تُمنع أقلية لغوية معينة من الوصول إلى هذه الآليات.</a:t>
            </a:r>
          </a:p>
          <a:p>
            <a:pPr marL="342900" indent="-342900" algn="r">
              <a:buFont typeface="Arial" panose="020B0604020202020204" pitchFamily="34" charset="0"/>
              <a:buChar char="•"/>
            </a:pPr>
            <a:endParaRPr lang="ar-SA" sz="2400" dirty="0">
              <a:solidFill>
                <a:schemeClr val="tx1">
                  <a:lumMod val="95000"/>
                  <a:lumOff val="5000"/>
                </a:schemeClr>
              </a:solidFill>
            </a:endParaRPr>
          </a:p>
          <a:p>
            <a:pPr algn="r"/>
            <a:endParaRPr lang="ar-SA" sz="2400" dirty="0">
              <a:solidFill>
                <a:schemeClr val="tx1">
                  <a:lumMod val="95000"/>
                  <a:lumOff val="5000"/>
                </a:schemeClr>
              </a:solidFill>
            </a:endParaRPr>
          </a:p>
          <a:p>
            <a:pPr marL="342900" indent="-342900" algn="r">
              <a:buFont typeface="Arial" panose="020B0604020202020204" pitchFamily="34" charset="0"/>
              <a:buChar char="•"/>
            </a:pPr>
            <a:r>
              <a:rPr lang="ar-SA" sz="2400" dirty="0">
                <a:solidFill>
                  <a:schemeClr val="tx1">
                    <a:lumMod val="95000"/>
                    <a:lumOff val="5000"/>
                  </a:schemeClr>
                </a:solidFill>
              </a:rPr>
              <a:t>- تحاول قرارات تخطيط اللغة عادة تلبية هذه الاحتياجات عن طريق الحد من التنوع اللغوي ، كما في الحالات التي يتم فيها إعلان لغة واحدة لغة وطنية في بلد متعدد أو حيث يتم الإعلان عن مجموعة واحدة من اللغة " المعيار "لتعزيز الوحدة اللغوية في بلد توجد لهجات متباينة. على سبيل المثال ، على الرغم من وجود العديد من لهجات اللغة الصينية ، فإن الترويج لمجموعة متنوعة مثل اللغة الوطنية يسهم في الشعور بالوحدة الوطنية.</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303420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latin typeface="+mn-lt"/>
              </a:rPr>
              <a:t>ولادة التخطيط اللغوي</a:t>
            </a:r>
            <a:endParaRPr lang="en-US" sz="3600" dirty="0">
              <a:solidFill>
                <a:srgbClr val="FF0000"/>
              </a:solidFill>
              <a:latin typeface="+mn-lt"/>
            </a:endParaRPr>
          </a:p>
        </p:txBody>
      </p:sp>
      <p:sp>
        <p:nvSpPr>
          <p:cNvPr id="3" name="عنصر نائب للمحتوى 2"/>
          <p:cNvSpPr>
            <a:spLocks noGrp="1"/>
          </p:cNvSpPr>
          <p:nvPr>
            <p:ph idx="1"/>
          </p:nvPr>
        </p:nvSpPr>
        <p:spPr/>
        <p:txBody>
          <a:bodyPr>
            <a:normAutofit/>
          </a:bodyPr>
          <a:lstStyle/>
          <a:p>
            <a:pPr algn="r"/>
            <a:r>
              <a:rPr lang="ar-SA" sz="2400" dirty="0">
                <a:solidFill>
                  <a:schemeClr val="tx1">
                    <a:lumMod val="95000"/>
                    <a:lumOff val="5000"/>
                  </a:schemeClr>
                </a:solidFill>
              </a:rPr>
              <a:t>ربما تم استخدام مصطلح التخطيط اللغوي لأول مرة من قبل اللغوي </a:t>
            </a:r>
            <a:r>
              <a:rPr lang="ar-SA" sz="2400" dirty="0" err="1">
                <a:solidFill>
                  <a:schemeClr val="tx1">
                    <a:lumMod val="95000"/>
                    <a:lumOff val="5000"/>
                  </a:schemeClr>
                </a:solidFill>
              </a:rPr>
              <a:t>أورييل</a:t>
            </a:r>
            <a:r>
              <a:rPr lang="ar-SA" sz="2400" dirty="0">
                <a:solidFill>
                  <a:schemeClr val="tx1">
                    <a:lumMod val="95000"/>
                    <a:lumOff val="5000"/>
                  </a:schemeClr>
                </a:solidFill>
              </a:rPr>
              <a:t> </a:t>
            </a:r>
            <a:r>
              <a:rPr lang="ar-SA" sz="2400" dirty="0" err="1">
                <a:solidFill>
                  <a:schemeClr val="tx1">
                    <a:lumMod val="95000"/>
                    <a:lumOff val="5000"/>
                  </a:schemeClr>
                </a:solidFill>
              </a:rPr>
              <a:t>وينريك</a:t>
            </a:r>
            <a:r>
              <a:rPr lang="ar-SA" sz="2400" dirty="0">
                <a:solidFill>
                  <a:schemeClr val="tx1">
                    <a:lumMod val="95000"/>
                    <a:lumOff val="5000"/>
                  </a:schemeClr>
                </a:solidFill>
              </a:rPr>
              <a:t> في أوائل الخمسينيات في نيويورك. كان </a:t>
            </a:r>
            <a:r>
              <a:rPr lang="ar-SA" sz="2400" dirty="0" err="1">
                <a:solidFill>
                  <a:schemeClr val="tx1">
                    <a:lumMod val="95000"/>
                    <a:lumOff val="5000"/>
                  </a:schemeClr>
                </a:solidFill>
              </a:rPr>
              <a:t>فاينريش</a:t>
            </a:r>
            <a:r>
              <a:rPr lang="ar-SA" sz="2400" dirty="0">
                <a:solidFill>
                  <a:schemeClr val="tx1">
                    <a:lumMod val="95000"/>
                    <a:lumOff val="5000"/>
                  </a:schemeClr>
                </a:solidFill>
              </a:rPr>
              <a:t> يعمل في سياق لغات ولهجات المهاجرين ، بالتفاعل مع بعضهم البعض ومع اللغة الإنجليزية.</a:t>
            </a:r>
          </a:p>
          <a:p>
            <a:pPr algn="r"/>
            <a:endParaRPr lang="ar-SA" sz="2400" dirty="0">
              <a:solidFill>
                <a:schemeClr val="tx1">
                  <a:lumMod val="95000"/>
                  <a:lumOff val="5000"/>
                </a:schemeClr>
              </a:solidFill>
            </a:endParaRPr>
          </a:p>
          <a:p>
            <a:pPr algn="r"/>
            <a:endParaRPr lang="ar-SA" sz="2400" dirty="0">
              <a:solidFill>
                <a:schemeClr val="tx1">
                  <a:lumMod val="95000"/>
                  <a:lumOff val="5000"/>
                </a:schemeClr>
              </a:solidFill>
            </a:endParaRPr>
          </a:p>
          <a:p>
            <a:pPr algn="r"/>
            <a:endParaRPr lang="ar-SA" sz="2400" dirty="0">
              <a:solidFill>
                <a:schemeClr val="tx1">
                  <a:lumMod val="95000"/>
                  <a:lumOff val="5000"/>
                </a:schemeClr>
              </a:solidFill>
            </a:endParaRPr>
          </a:p>
          <a:p>
            <a:pPr algn="r"/>
            <a:r>
              <a:rPr lang="ar-SA" sz="2400" dirty="0">
                <a:solidFill>
                  <a:schemeClr val="tx1">
                    <a:lumMod val="95000"/>
                    <a:lumOff val="5000"/>
                  </a:schemeClr>
                </a:solidFill>
              </a:rPr>
              <a:t>كان رائد علم اللغة الاجتماعي هو النرويجي الأمريكي </a:t>
            </a:r>
            <a:r>
              <a:rPr lang="ar-SA" sz="2400" dirty="0" err="1">
                <a:solidFill>
                  <a:schemeClr val="tx1">
                    <a:lumMod val="95000"/>
                    <a:lumOff val="5000"/>
                  </a:schemeClr>
                </a:solidFill>
              </a:rPr>
              <a:t>إينار</a:t>
            </a:r>
            <a:r>
              <a:rPr lang="ar-SA" sz="2400" dirty="0">
                <a:solidFill>
                  <a:schemeClr val="tx1">
                    <a:lumMod val="95000"/>
                    <a:lumOff val="5000"/>
                  </a:schemeClr>
                </a:solidFill>
              </a:rPr>
              <a:t> </a:t>
            </a:r>
            <a:r>
              <a:rPr lang="ar-SA" sz="2400" dirty="0" err="1">
                <a:solidFill>
                  <a:schemeClr val="tx1">
                    <a:lumMod val="95000"/>
                    <a:lumOff val="5000"/>
                  </a:schemeClr>
                </a:solidFill>
              </a:rPr>
              <a:t>هاوجين</a:t>
            </a:r>
            <a:r>
              <a:rPr lang="ar-SA" sz="2400" dirty="0">
                <a:solidFill>
                  <a:schemeClr val="tx1">
                    <a:lumMod val="95000"/>
                    <a:lumOff val="5000"/>
                  </a:schemeClr>
                </a:solidFill>
              </a:rPr>
              <a:t> ، الذي وسع معنى مصطلح اللغة في النرويج واستخدام اللغة النرويجية في أمريكا. أنتج رواية مؤثرة للسياسة النرويجية للقضاء على تأثير اللغة الدنماركية على النرويجية.</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344119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rPr>
              <a:t>ماهي مراحل التخطيط اللغوي؟</a:t>
            </a:r>
            <a:endParaRPr lang="en-US" sz="3600" b="1" dirty="0">
              <a:solidFill>
                <a:srgbClr val="FF0000"/>
              </a:solidFill>
            </a:endParaRPr>
          </a:p>
        </p:txBody>
      </p:sp>
      <p:sp>
        <p:nvSpPr>
          <p:cNvPr id="3" name="عنصر نائب للمحتوى 2"/>
          <p:cNvSpPr>
            <a:spLocks noGrp="1"/>
          </p:cNvSpPr>
          <p:nvPr>
            <p:ph idx="1"/>
          </p:nvPr>
        </p:nvSpPr>
        <p:spPr/>
        <p:txBody>
          <a:bodyPr>
            <a:noAutofit/>
          </a:bodyPr>
          <a:lstStyle/>
          <a:p>
            <a:pPr marL="0" indent="0" algn="r">
              <a:buNone/>
            </a:pPr>
            <a:r>
              <a:rPr lang="ar-SA" sz="2000" dirty="0">
                <a:solidFill>
                  <a:schemeClr val="tx1">
                    <a:lumMod val="95000"/>
                    <a:lumOff val="5000"/>
                  </a:schemeClr>
                </a:solidFill>
              </a:rPr>
              <a:t>الاختيار: الأنظمة التعليمية والقانونية والحكومية تقدم اللغة تدريجياً كلغة رسمية.</a:t>
            </a:r>
            <a:endParaRPr lang="en-US" sz="2000" dirty="0">
              <a:solidFill>
                <a:schemeClr val="tx1">
                  <a:lumMod val="95000"/>
                  <a:lumOff val="5000"/>
                </a:schemeClr>
              </a:solidFill>
            </a:endParaRPr>
          </a:p>
          <a:p>
            <a:pPr marL="0" indent="0" algn="r">
              <a:buNone/>
            </a:pPr>
            <a:endParaRPr lang="ar-SA" sz="2000" dirty="0">
              <a:solidFill>
                <a:schemeClr val="tx1">
                  <a:lumMod val="95000"/>
                  <a:lumOff val="5000"/>
                </a:schemeClr>
              </a:solidFill>
            </a:endParaRPr>
          </a:p>
          <a:p>
            <a:pPr marL="0" indent="0" algn="r">
              <a:buNone/>
            </a:pPr>
            <a:r>
              <a:rPr lang="ar-SA" sz="2000" dirty="0">
                <a:solidFill>
                  <a:schemeClr val="tx1">
                    <a:lumMod val="95000"/>
                    <a:lumOff val="5000"/>
                  </a:schemeClr>
                </a:solidFill>
              </a:rPr>
              <a:t>- التدوين: يتم تحديد خصائص أو معايير اللغة "الجيدة".</a:t>
            </a:r>
          </a:p>
          <a:p>
            <a:pPr marL="0" indent="0" algn="r">
              <a:buNone/>
            </a:pPr>
            <a:endParaRPr lang="ar-SA" sz="2000" dirty="0">
              <a:solidFill>
                <a:schemeClr val="tx1">
                  <a:lumMod val="95000"/>
                  <a:lumOff val="5000"/>
                </a:schemeClr>
              </a:solidFill>
            </a:endParaRPr>
          </a:p>
          <a:p>
            <a:pPr marL="0" indent="0" algn="r">
              <a:buNone/>
            </a:pPr>
            <a:r>
              <a:rPr lang="ar-SA" sz="2000" dirty="0">
                <a:solidFill>
                  <a:schemeClr val="tx1">
                    <a:lumMod val="95000"/>
                    <a:lumOff val="5000"/>
                  </a:schemeClr>
                </a:solidFill>
              </a:rPr>
              <a:t>  - وضع: تم تطوير مجموعة متنوعة للاستخدام في جميع جوانب الحياة الاجتماعية.</a:t>
            </a:r>
          </a:p>
          <a:p>
            <a:pPr marL="0" indent="0" algn="r">
              <a:buNone/>
            </a:pPr>
            <a:endParaRPr lang="ar-SA" sz="2000" dirty="0">
              <a:solidFill>
                <a:schemeClr val="tx1">
                  <a:lumMod val="95000"/>
                  <a:lumOff val="5000"/>
                </a:schemeClr>
              </a:solidFill>
            </a:endParaRPr>
          </a:p>
          <a:p>
            <a:pPr marL="0" indent="0" algn="r">
              <a:buNone/>
            </a:pPr>
            <a:r>
              <a:rPr lang="ar-SA" sz="2000" dirty="0">
                <a:solidFill>
                  <a:schemeClr val="tx1">
                    <a:lumMod val="95000"/>
                    <a:lumOff val="5000"/>
                  </a:schemeClr>
                </a:solidFill>
              </a:rPr>
              <a:t>  - التنفيذ: محاولات الحكومة لتشجيع استخدام المعيار</a:t>
            </a:r>
          </a:p>
          <a:p>
            <a:pPr marL="0" indent="0" algn="r">
              <a:buNone/>
            </a:pPr>
            <a:endParaRPr lang="ar-SA" sz="2000" dirty="0">
              <a:solidFill>
                <a:schemeClr val="tx1">
                  <a:lumMod val="95000"/>
                  <a:lumOff val="5000"/>
                </a:schemeClr>
              </a:solidFill>
            </a:endParaRPr>
          </a:p>
          <a:p>
            <a:pPr marL="0" indent="0" algn="r">
              <a:buNone/>
            </a:pPr>
            <a:r>
              <a:rPr lang="ar-SA" sz="2000" dirty="0">
                <a:solidFill>
                  <a:schemeClr val="tx1">
                    <a:lumMod val="95000"/>
                    <a:lumOff val="5000"/>
                  </a:schemeClr>
                </a:solidFill>
              </a:rPr>
              <a:t>- القبول: الغالبية العظمى من السكان يستخدمون المعيار ، والتفكير فيه كلغة وطنية.</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122044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92500" lnSpcReduction="10000"/>
          </a:bodyPr>
          <a:lstStyle/>
          <a:p>
            <a:pPr marL="0" indent="0" algn="r">
              <a:buNone/>
            </a:pPr>
            <a:r>
              <a:rPr lang="ar-SA" sz="4200" b="1" dirty="0">
                <a:solidFill>
                  <a:srgbClr val="FF0000"/>
                </a:solidFill>
              </a:rPr>
              <a:t>ما هي مجالات الاستخدام اللغوي المحددة التي تؤثر عليها هذه المراحل؟</a:t>
            </a:r>
            <a:endParaRPr lang="en-US" b="1" dirty="0">
              <a:solidFill>
                <a:schemeClr val="tx1"/>
              </a:solidFill>
            </a:endParaRPr>
          </a:p>
          <a:p>
            <a:pPr marL="0" indent="0" algn="r">
              <a:buNone/>
            </a:pPr>
            <a:r>
              <a:rPr lang="ar-SA" sz="2200" dirty="0">
                <a:solidFill>
                  <a:schemeClr val="tx1"/>
                </a:solidFill>
              </a:rPr>
              <a:t>قد يؤثر التخطيط اللغوي على جميع مجالات استخدام اللغة ولكنه يركز عادة على المجالات الأكثر ملاحظة.</a:t>
            </a:r>
          </a:p>
          <a:p>
            <a:pPr marL="0" indent="0" algn="r">
              <a:buNone/>
            </a:pPr>
            <a:endParaRPr lang="ar-SA" sz="2200" dirty="0">
              <a:solidFill>
                <a:schemeClr val="tx1"/>
              </a:solidFill>
            </a:endParaRPr>
          </a:p>
          <a:p>
            <a:pPr marL="0" indent="0" algn="r">
              <a:buNone/>
            </a:pPr>
            <a:r>
              <a:rPr lang="ar-SA" sz="2200" dirty="0">
                <a:solidFill>
                  <a:schemeClr val="tx1"/>
                </a:solidFill>
              </a:rPr>
              <a:t>- الكتابة: قد يلزم تطوير النموذج المكتوب للغة أو تعديله أو توحيده. على سبيل المثال ، تم كتابة التركية لقرون مع الأبجدية العربية ، والتي لا تمثل حروف العلة. نظرًا لأن اللغة التركية بها ثمانية أحرف ، كانت الكتابة بالأبجدية العربية صعبة للغاية ، وفي عشرينيات القرن العشرين ، استجاب أتاتورك لهذه المشكلة من خلال فرض كتابة اللغة التركية باستخدام الأبجدية الرومانية.</a:t>
            </a:r>
          </a:p>
          <a:p>
            <a:pPr marL="0" indent="0" algn="r">
              <a:buNone/>
            </a:pPr>
            <a:endParaRPr lang="ar-SA" sz="2200" dirty="0">
              <a:solidFill>
                <a:schemeClr val="tx1"/>
              </a:solidFill>
            </a:endParaRPr>
          </a:p>
          <a:p>
            <a:pPr marL="0" indent="0" algn="r">
              <a:buNone/>
            </a:pPr>
            <a:r>
              <a:rPr lang="ar-SA" sz="2200" dirty="0">
                <a:solidFill>
                  <a:schemeClr val="tx1"/>
                </a:solidFill>
              </a:rPr>
              <a:t> - المعجم: قد تحتاج المفردات اللغوية إلى التوسع لمواكبة التطور التكنولوجي المتزايد. على سبيل المثال ، تتمثل الوظيفة الأساسية لمؤسسات مثل المركز السويدي للمصطلحات الفنية في تنسيق الاستمارات المنطوقة والمكتوبة المعيارية للمصطلحات الجديدة في وسائل الإعلام والحكومة والصناعة.</a:t>
            </a:r>
          </a:p>
          <a:p>
            <a:pPr marL="0" indent="0" algn="r">
              <a:buNone/>
            </a:pPr>
            <a:endParaRPr lang="ar-SA" sz="2200" dirty="0">
              <a:solidFill>
                <a:schemeClr val="tx1"/>
              </a:solidFill>
            </a:endParaRPr>
          </a:p>
          <a:p>
            <a:pPr marL="0" indent="0" algn="r">
              <a:buNone/>
            </a:pPr>
            <a:r>
              <a:rPr lang="ar-SA" sz="2200" dirty="0">
                <a:solidFill>
                  <a:schemeClr val="tx1"/>
                </a:solidFill>
              </a:rPr>
              <a:t>- بناء الجملة: قد يحتاج بناء الجملة للغة إلى التوسع حيث تأخذ اللغة وظيفة وطنية.</a:t>
            </a:r>
          </a:p>
        </p:txBody>
      </p:sp>
    </p:spTree>
    <p:extLst>
      <p:ext uri="{BB962C8B-B14F-4D97-AF65-F5344CB8AC3E}">
        <p14:creationId xmlns:p14="http://schemas.microsoft.com/office/powerpoint/2010/main" val="1854850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381000"/>
            <a:ext cx="9782801" cy="5791200"/>
          </a:xfrm>
        </p:spPr>
        <p:txBody>
          <a:bodyPr>
            <a:normAutofit fontScale="85000" lnSpcReduction="20000"/>
          </a:bodyPr>
          <a:lstStyle/>
          <a:p>
            <a:pPr marL="0" indent="0" algn="r">
              <a:buNone/>
            </a:pPr>
            <a:endParaRPr lang="ar-SA" sz="2400" dirty="0">
              <a:solidFill>
                <a:schemeClr val="tx1">
                  <a:lumMod val="95000"/>
                  <a:lumOff val="5000"/>
                </a:schemeClr>
              </a:solidFill>
            </a:endParaRPr>
          </a:p>
          <a:p>
            <a:pPr marL="0" indent="0" algn="r">
              <a:buNone/>
            </a:pPr>
            <a:endParaRPr lang="en-US" sz="2400" b="1" dirty="0">
              <a:solidFill>
                <a:schemeClr val="tx1">
                  <a:lumMod val="95000"/>
                  <a:lumOff val="5000"/>
                </a:schemeClr>
              </a:solidFill>
            </a:endParaRPr>
          </a:p>
          <a:p>
            <a:pPr marL="0" indent="0" algn="r">
              <a:buNone/>
            </a:pPr>
            <a:r>
              <a:rPr lang="ar-SA" sz="5100" b="1" dirty="0">
                <a:solidFill>
                  <a:srgbClr val="FF0000"/>
                </a:solidFill>
              </a:rPr>
              <a:t>كيف تستجيب الأنظمة التعليمية لتشريعات تخطيط اللغة؟</a:t>
            </a:r>
            <a:endParaRPr lang="en-US" sz="5100" b="1" dirty="0">
              <a:solidFill>
                <a:srgbClr val="FF0000"/>
              </a:solidFill>
            </a:endParaRPr>
          </a:p>
          <a:p>
            <a:endParaRPr lang="en-US" sz="2400" dirty="0">
              <a:solidFill>
                <a:schemeClr val="tx1">
                  <a:lumMod val="95000"/>
                  <a:lumOff val="5000"/>
                </a:schemeClr>
              </a:solidFill>
            </a:endParaRPr>
          </a:p>
          <a:p>
            <a:endParaRPr lang="ar-SA" sz="2400" dirty="0">
              <a:solidFill>
                <a:schemeClr val="tx1"/>
              </a:solidFill>
            </a:endParaRPr>
          </a:p>
          <a:p>
            <a:pPr algn="r"/>
            <a:r>
              <a:rPr lang="ar-SA" sz="2400" dirty="0">
                <a:solidFill>
                  <a:schemeClr val="tx1"/>
                </a:solidFill>
              </a:rPr>
              <a:t>تستجيب النظم التعليمية لتشريعات تخطيط اللغة الحكومية قد تعزز أو تقلل من التنوع اللغوي. الاستجابات التي تقلل من التنوع اللغوي تشمل:</a:t>
            </a:r>
          </a:p>
          <a:p>
            <a:pPr algn="r"/>
            <a:endParaRPr lang="ar-SA" sz="2400" dirty="0">
              <a:solidFill>
                <a:schemeClr val="tx1"/>
              </a:solidFill>
            </a:endParaRPr>
          </a:p>
          <a:p>
            <a:pPr marL="0" indent="0" algn="r">
              <a:buNone/>
            </a:pPr>
            <a:endParaRPr lang="ar-SA" sz="2400" dirty="0">
              <a:solidFill>
                <a:schemeClr val="tx1"/>
              </a:solidFill>
            </a:endParaRPr>
          </a:p>
          <a:p>
            <a:pPr algn="r"/>
            <a:r>
              <a:rPr lang="ar-SA" sz="2400" dirty="0">
                <a:solidFill>
                  <a:schemeClr val="tx1"/>
                </a:solidFill>
              </a:rPr>
              <a:t>  - التعليم أحادي اللغة في اللغة الهدف.</a:t>
            </a:r>
          </a:p>
          <a:p>
            <a:pPr algn="r"/>
            <a:endParaRPr lang="ar-SA" sz="2400" dirty="0">
              <a:solidFill>
                <a:schemeClr val="tx1"/>
              </a:solidFill>
            </a:endParaRPr>
          </a:p>
          <a:p>
            <a:pPr marL="0" indent="0" algn="r">
              <a:buNone/>
            </a:pPr>
            <a:endParaRPr lang="ar-SA" sz="2400" dirty="0">
              <a:solidFill>
                <a:schemeClr val="tx1"/>
              </a:solidFill>
            </a:endParaRPr>
          </a:p>
          <a:p>
            <a:pPr algn="r"/>
            <a:r>
              <a:rPr lang="ar-SA" sz="2400" dirty="0">
                <a:solidFill>
                  <a:schemeClr val="tx1"/>
                </a:solidFill>
              </a:rPr>
              <a:t>  - التعليم الثنائي اللغة الانتقالية ، حيث يتم تقليل وقت التدريس في اللغة الأم للطفل تدريجيا. الاستجابات التي تعزز التنوع اللغوي ، على سبيل المثال ، برامج صيانة اللغة التي تؤكد بنفس القدر على اللغة والثقافة الأصلية للطفل واللغة والثقافة المستهدفة.</a:t>
            </a:r>
            <a:endParaRPr lang="en-US" sz="2400" dirty="0">
              <a:solidFill>
                <a:schemeClr val="tx1"/>
              </a:solidFill>
            </a:endParaRPr>
          </a:p>
        </p:txBody>
      </p:sp>
    </p:spTree>
    <p:extLst>
      <p:ext uri="{BB962C8B-B14F-4D97-AF65-F5344CB8AC3E}">
        <p14:creationId xmlns:p14="http://schemas.microsoft.com/office/powerpoint/2010/main" val="2364454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latin typeface="+mn-lt"/>
              </a:rPr>
              <a:t>من يشارك في جهود تخطيط اللغة؟</a:t>
            </a:r>
            <a:endParaRPr lang="en-US" sz="3600" dirty="0">
              <a:solidFill>
                <a:srgbClr val="FF0000"/>
              </a:solidFill>
              <a:latin typeface="+mn-lt"/>
            </a:endParaRPr>
          </a:p>
        </p:txBody>
      </p:sp>
      <p:sp>
        <p:nvSpPr>
          <p:cNvPr id="3" name="عنصر نائب للمحتوى 2"/>
          <p:cNvSpPr>
            <a:spLocks noGrp="1"/>
          </p:cNvSpPr>
          <p:nvPr>
            <p:ph idx="1"/>
          </p:nvPr>
        </p:nvSpPr>
        <p:spPr/>
        <p:txBody>
          <a:bodyPr>
            <a:normAutofit fontScale="85000" lnSpcReduction="20000"/>
          </a:bodyPr>
          <a:lstStyle/>
          <a:p>
            <a:pPr marL="0" indent="0" algn="r">
              <a:lnSpc>
                <a:spcPct val="100000"/>
              </a:lnSpc>
              <a:buNone/>
            </a:pPr>
            <a:r>
              <a:rPr lang="ar-SA" sz="2400" dirty="0">
                <a:solidFill>
                  <a:schemeClr val="tx1"/>
                </a:solidFill>
              </a:rPr>
              <a:t>نظرًا لأن التخطيط اللغوي يستجيب عادةً للمشكلات الاجتماعية والسياسية في الطبيعة ، فقد يحدد علماء الاجتماع أو علماء السياسة أولاً ويقيمون الحاجة إلى نوع من العمل.</a:t>
            </a:r>
          </a:p>
          <a:p>
            <a:pPr marL="0" indent="0" algn="r">
              <a:lnSpc>
                <a:spcPct val="100000"/>
              </a:lnSpc>
              <a:buNone/>
            </a:pPr>
            <a:r>
              <a:rPr lang="ar-SA" sz="2400" dirty="0">
                <a:solidFill>
                  <a:schemeClr val="tx1"/>
                </a:solidFill>
              </a:rPr>
              <a:t>- يمكن اللغويين المشاركة بشكل صحيح في مرحلة تقييم الاحتياجات لتحديد ما إذا كانت اللغات أو اللهجات المختارة تعالج المشكلة بشكل مناسب. قد يقترح اللغويون طرقًا لتوحيد بناء الجملة أو التشكل ، أو قد تساعد في توسيع المفردات التقنية.</a:t>
            </a:r>
          </a:p>
          <a:p>
            <a:pPr marL="0" indent="0" algn="r">
              <a:lnSpc>
                <a:spcPct val="100000"/>
              </a:lnSpc>
              <a:buNone/>
            </a:pPr>
            <a:endParaRPr lang="ar-SA" sz="2400" dirty="0">
              <a:solidFill>
                <a:schemeClr val="tx1"/>
              </a:solidFill>
            </a:endParaRPr>
          </a:p>
          <a:p>
            <a:pPr marL="0" indent="0" algn="r">
              <a:lnSpc>
                <a:spcPct val="100000"/>
              </a:lnSpc>
              <a:buNone/>
            </a:pPr>
            <a:r>
              <a:rPr lang="ar-SA" sz="2400" dirty="0">
                <a:solidFill>
                  <a:schemeClr val="tx1"/>
                </a:solidFill>
              </a:rPr>
              <a:t>- يقوم المعلمون بدمج تشريعات التخطيط اللغوي في العمل وتطوير البرامج لتلبية الاحتياجات المحددة.</a:t>
            </a:r>
          </a:p>
          <a:p>
            <a:pPr marL="0" indent="0" algn="r">
              <a:lnSpc>
                <a:spcPct val="100000"/>
              </a:lnSpc>
              <a:buNone/>
            </a:pPr>
            <a:endParaRPr lang="ar-SA" sz="2400" dirty="0">
              <a:solidFill>
                <a:schemeClr val="tx1"/>
              </a:solidFill>
            </a:endParaRPr>
          </a:p>
          <a:p>
            <a:pPr marL="0" indent="0" algn="r">
              <a:lnSpc>
                <a:spcPct val="100000"/>
              </a:lnSpc>
              <a:buNone/>
            </a:pPr>
            <a:r>
              <a:rPr lang="ar-SA" sz="2400" dirty="0">
                <a:solidFill>
                  <a:schemeClr val="tx1"/>
                </a:solidFill>
              </a:rPr>
              <a:t>- يحتفظ الكتاب بتقليد الكتابة بلغة متقدة أو يكملوا الأعمال المكتوبة بلغة غير مكتوبة سابقًا. هذا التوسع الأسلوبي يجعل من الممكن صياغة الوثائق الحكومية باللغة المخططة.</a:t>
            </a:r>
          </a:p>
          <a:p>
            <a:pPr marL="0" indent="0" algn="r">
              <a:lnSpc>
                <a:spcPct val="100000"/>
              </a:lnSpc>
              <a:buNone/>
            </a:pPr>
            <a:endParaRPr lang="ar-SA" sz="2400" dirty="0">
              <a:solidFill>
                <a:schemeClr val="tx1"/>
              </a:solidFill>
            </a:endParaRPr>
          </a:p>
          <a:p>
            <a:pPr marL="0" indent="0" algn="r">
              <a:lnSpc>
                <a:spcPct val="100000"/>
              </a:lnSpc>
              <a:buNone/>
            </a:pPr>
            <a:r>
              <a:rPr lang="ar-SA" sz="2400" dirty="0">
                <a:solidFill>
                  <a:schemeClr val="tx1"/>
                </a:solidFill>
              </a:rPr>
              <a:t>  - قد تشرف أكاديميات اللغة الوطنية على مرحلة أو أكثر من مراحل عملية تخطيط اللغة.</a:t>
            </a:r>
            <a:endParaRPr lang="en-US" sz="2400" dirty="0">
              <a:solidFill>
                <a:schemeClr val="tx1"/>
              </a:solidFill>
            </a:endParaRPr>
          </a:p>
        </p:txBody>
      </p:sp>
    </p:spTree>
    <p:extLst>
      <p:ext uri="{BB962C8B-B14F-4D97-AF65-F5344CB8AC3E}">
        <p14:creationId xmlns:p14="http://schemas.microsoft.com/office/powerpoint/2010/main" val="20589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cs typeface="+mn-cs"/>
              </a:rPr>
              <a:t>اللغات الوطنية والرسمية</a:t>
            </a:r>
            <a:endParaRPr lang="en-US" sz="3600"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sz="2400" dirty="0">
                <a:solidFill>
                  <a:schemeClr val="tx1">
                    <a:lumMod val="95000"/>
                    <a:lumOff val="5000"/>
                  </a:schemeClr>
                </a:solidFill>
              </a:rPr>
              <a:t>- في بلد أحادي اللغة ، تكون اللغة الوطنية هي نفس اللغة الرسمية.</a:t>
            </a:r>
          </a:p>
          <a:p>
            <a:pPr algn="r" rtl="1"/>
            <a:endParaRPr lang="ar-SA" sz="2400" dirty="0">
              <a:solidFill>
                <a:schemeClr val="tx1">
                  <a:lumMod val="95000"/>
                  <a:lumOff val="5000"/>
                </a:schemeClr>
              </a:solidFill>
            </a:endParaRPr>
          </a:p>
          <a:p>
            <a:pPr algn="r" rtl="1"/>
            <a:endParaRPr lang="ar-SA" sz="2400" dirty="0">
              <a:solidFill>
                <a:schemeClr val="tx1">
                  <a:lumMod val="95000"/>
                  <a:lumOff val="5000"/>
                </a:schemeClr>
              </a:solidFill>
            </a:endParaRPr>
          </a:p>
          <a:p>
            <a:pPr algn="r" rtl="1"/>
            <a:endParaRPr lang="ar-SA" sz="2400" dirty="0">
              <a:solidFill>
                <a:schemeClr val="tx1">
                  <a:lumMod val="95000"/>
                  <a:lumOff val="5000"/>
                </a:schemeClr>
              </a:solidFill>
            </a:endParaRPr>
          </a:p>
          <a:p>
            <a:pPr algn="r" rtl="1"/>
            <a:endParaRPr lang="ar-SA" sz="2400" dirty="0">
              <a:solidFill>
                <a:schemeClr val="tx1">
                  <a:lumMod val="95000"/>
                  <a:lumOff val="5000"/>
                </a:schemeClr>
              </a:solidFill>
            </a:endParaRPr>
          </a:p>
          <a:p>
            <a:pPr algn="r" rtl="1"/>
            <a:r>
              <a:rPr lang="ar-SA" sz="2400" dirty="0">
                <a:solidFill>
                  <a:schemeClr val="tx1">
                    <a:lumMod val="95000"/>
                    <a:lumOff val="5000"/>
                  </a:schemeClr>
                </a:solidFill>
              </a:rPr>
              <a:t>- في بلد متعدد اللغات ، تختار الحكومة اللغات الوطنية والرسمية بناءً على مدى تلبية كل منها للأهداف السياسية والاجتماعية فضلاً عن وظائفها الرسمية.</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3383287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3600" b="1" dirty="0">
                <a:solidFill>
                  <a:srgbClr val="FF0000"/>
                </a:solidFill>
                <a:cs typeface="+mn-cs"/>
              </a:rPr>
              <a:t>أغراض التخطيط اللغوي</a:t>
            </a:r>
            <a:endParaRPr lang="en-US" sz="3600" dirty="0">
              <a:solidFill>
                <a:srgbClr val="FF0000"/>
              </a:solidFill>
              <a:cs typeface="+mn-cs"/>
            </a:endParaRPr>
          </a:p>
        </p:txBody>
      </p:sp>
      <p:sp>
        <p:nvSpPr>
          <p:cNvPr id="3" name="عنصر نائب للمحتوى 2"/>
          <p:cNvSpPr>
            <a:spLocks noGrp="1"/>
          </p:cNvSpPr>
          <p:nvPr>
            <p:ph idx="1"/>
          </p:nvPr>
        </p:nvSpPr>
        <p:spPr/>
        <p:txBody>
          <a:bodyPr>
            <a:normAutofit/>
          </a:bodyPr>
          <a:lstStyle/>
          <a:p>
            <a:pPr algn="r" rtl="1"/>
            <a:r>
              <a:rPr lang="ar-SA" sz="2400" dirty="0">
                <a:solidFill>
                  <a:schemeClr val="tx1">
                    <a:lumMod val="95000"/>
                    <a:lumOff val="5000"/>
                  </a:schemeClr>
                </a:solidFill>
              </a:rPr>
              <a:t>1. تنقية اللغة:</a:t>
            </a:r>
          </a:p>
          <a:p>
            <a:pPr algn="r" rtl="1"/>
            <a:r>
              <a:rPr lang="ar-SA" sz="2400" dirty="0">
                <a:solidFill>
                  <a:schemeClr val="tx1">
                    <a:lumMod val="95000"/>
                    <a:lumOff val="5000"/>
                  </a:schemeClr>
                </a:solidFill>
              </a:rPr>
              <a:t>  لوصف الاستخدام من أجل الحفاظ على "النقاء اللغوي" للغة وحمايتها من التأثيرات الأجنبية. مثال: كتب القواعد العربية الكلاسيكية.</a:t>
            </a:r>
          </a:p>
          <a:p>
            <a:pPr marL="0" indent="0" algn="r" rtl="1">
              <a:buNone/>
            </a:pPr>
            <a:endParaRPr lang="ar-SA" sz="2400" dirty="0">
              <a:solidFill>
                <a:schemeClr val="tx1">
                  <a:lumMod val="95000"/>
                  <a:lumOff val="5000"/>
                </a:schemeClr>
              </a:solidFill>
            </a:endParaRPr>
          </a:p>
          <a:p>
            <a:pPr algn="r" rtl="1"/>
            <a:r>
              <a:rPr lang="ar-SA" sz="2400" dirty="0">
                <a:solidFill>
                  <a:schemeClr val="tx1">
                    <a:lumMod val="95000"/>
                    <a:lumOff val="5000"/>
                  </a:schemeClr>
                </a:solidFill>
              </a:rPr>
              <a:t>2. إحياء اللغة: محاولة تحويل لغة بها عدد قليل من الناطقين الأصليين أو عدم وجودهم على قيد الحياة إلى وسيلة اتصال منطوقة. مثال: العبرية</a:t>
            </a:r>
          </a:p>
          <a:p>
            <a:pPr marL="0" indent="0" algn="r" rtl="1">
              <a:buNone/>
            </a:pPr>
            <a:endParaRPr lang="ar-SA" sz="2400" dirty="0">
              <a:solidFill>
                <a:schemeClr val="tx1">
                  <a:lumMod val="95000"/>
                  <a:lumOff val="5000"/>
                </a:schemeClr>
              </a:solidFill>
            </a:endParaRPr>
          </a:p>
          <a:p>
            <a:pPr algn="r" rtl="1"/>
            <a:r>
              <a:rPr lang="ar-SA" sz="2400" dirty="0">
                <a:solidFill>
                  <a:schemeClr val="tx1">
                    <a:lumMod val="95000"/>
                    <a:lumOff val="5000"/>
                  </a:schemeClr>
                </a:solidFill>
              </a:rPr>
              <a:t>3. إصلاح اللغة: لتغيير جوانب معينة من لغة مثل الإملاء أو قواعد اللغة من أجل تسهيل استخدامها. مثال: الصينية [خفض عدد الأحرف] التركية [الأحرف التي تم تغييرها من العربية إلى اللاتينية]</a:t>
            </a:r>
            <a:endParaRPr lang="en-US" sz="2400" dirty="0">
              <a:solidFill>
                <a:schemeClr val="tx1">
                  <a:lumMod val="95000"/>
                  <a:lumOff val="5000"/>
                </a:schemeClr>
              </a:solidFill>
            </a:endParaRPr>
          </a:p>
        </p:txBody>
      </p:sp>
    </p:spTree>
    <p:extLst>
      <p:ext uri="{BB962C8B-B14F-4D97-AF65-F5344CB8AC3E}">
        <p14:creationId xmlns:p14="http://schemas.microsoft.com/office/powerpoint/2010/main" val="3858116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br>
              <a:rPr lang="en-US" sz="3600" dirty="0">
                <a:solidFill>
                  <a:srgbClr val="FF0000"/>
                </a:solidFill>
                <a:cs typeface="+mn-cs"/>
              </a:rPr>
            </a:br>
            <a:endParaRPr lang="en-US" sz="3600" dirty="0">
              <a:solidFill>
                <a:srgbClr val="FF0000"/>
              </a:solidFill>
              <a:cs typeface="+mn-cs"/>
            </a:endParaRPr>
          </a:p>
        </p:txBody>
      </p:sp>
      <p:sp>
        <p:nvSpPr>
          <p:cNvPr id="3" name="عنصر نائب للمحتوى 2"/>
          <p:cNvSpPr>
            <a:spLocks noGrp="1"/>
          </p:cNvSpPr>
          <p:nvPr>
            <p:ph idx="1"/>
          </p:nvPr>
        </p:nvSpPr>
        <p:spPr>
          <a:xfrm>
            <a:off x="989012" y="1997044"/>
            <a:ext cx="10163763" cy="4876800"/>
          </a:xfrm>
        </p:spPr>
        <p:txBody>
          <a:bodyPr>
            <a:noAutofit/>
          </a:bodyPr>
          <a:lstStyle/>
          <a:p>
            <a:pPr marL="0" indent="0" algn="r" rtl="1">
              <a:buNone/>
            </a:pPr>
            <a:r>
              <a:rPr lang="ar-SA" sz="2000" dirty="0">
                <a:solidFill>
                  <a:schemeClr val="tx1">
                    <a:lumMod val="95000"/>
                    <a:lumOff val="5000"/>
                  </a:schemeClr>
                </a:solidFill>
              </a:rPr>
              <a:t>4. انتشار اللغة: محاولة زيادة عدد المتحدثين بلغة ما على حساب لغة أخرى.  مثال: انتشار الإسبانية في باراجواي على حساب اللغة الأم ، </a:t>
            </a:r>
            <a:r>
              <a:rPr lang="ar-SA" sz="2000" dirty="0" err="1">
                <a:solidFill>
                  <a:schemeClr val="tx1">
                    <a:lumMod val="95000"/>
                    <a:lumOff val="5000"/>
                  </a:schemeClr>
                </a:solidFill>
              </a:rPr>
              <a:t>غواراني</a:t>
            </a:r>
            <a:r>
              <a:rPr lang="ar-SA" sz="2000" dirty="0">
                <a:solidFill>
                  <a:schemeClr val="tx1">
                    <a:lumMod val="95000"/>
                    <a:lumOff val="5000"/>
                  </a:schemeClr>
                </a:solidFill>
              </a:rPr>
              <a:t>.</a:t>
            </a:r>
          </a:p>
          <a:p>
            <a:pPr marL="0" indent="0" algn="r" rtl="1">
              <a:buNone/>
            </a:pPr>
            <a:endParaRPr lang="ar-SA" sz="2000" dirty="0">
              <a:solidFill>
                <a:schemeClr val="tx1">
                  <a:lumMod val="95000"/>
                  <a:lumOff val="5000"/>
                </a:schemeClr>
              </a:solidFill>
            </a:endParaRPr>
          </a:p>
          <a:p>
            <a:pPr marL="0" indent="0" algn="r" rtl="1">
              <a:buNone/>
            </a:pPr>
            <a:r>
              <a:rPr lang="ar-SA" sz="2000" dirty="0">
                <a:solidFill>
                  <a:schemeClr val="tx1">
                    <a:lumMod val="95000"/>
                    <a:lumOff val="5000"/>
                  </a:schemeClr>
                </a:solidFill>
              </a:rPr>
              <a:t>  5. توحيد المصطلحات: لتطوير مصطلحات موحدة ، في المقام الأول في المجالات التقنية. مثال: أكاديمية اللغة العربية.</a:t>
            </a:r>
          </a:p>
          <a:p>
            <a:pPr marL="0" indent="0" algn="r" rtl="1">
              <a:buNone/>
            </a:pPr>
            <a:endParaRPr lang="ar-SA" sz="2000" dirty="0">
              <a:solidFill>
                <a:schemeClr val="tx1">
                  <a:lumMod val="95000"/>
                  <a:lumOff val="5000"/>
                </a:schemeClr>
              </a:solidFill>
            </a:endParaRPr>
          </a:p>
          <a:p>
            <a:pPr marL="0" indent="0" algn="r" rtl="1">
              <a:buNone/>
            </a:pPr>
            <a:endParaRPr lang="ar-SA" sz="2000" dirty="0">
              <a:solidFill>
                <a:schemeClr val="tx1">
                  <a:lumMod val="95000"/>
                  <a:lumOff val="5000"/>
                </a:schemeClr>
              </a:solidFill>
            </a:endParaRPr>
          </a:p>
          <a:p>
            <a:pPr marL="0" indent="0" algn="r" rtl="1">
              <a:buNone/>
            </a:pPr>
            <a:r>
              <a:rPr lang="ar-SA" sz="2000" dirty="0">
                <a:solidFill>
                  <a:schemeClr val="tx1">
                    <a:lumMod val="95000"/>
                    <a:lumOff val="5000"/>
                  </a:schemeClr>
                </a:solidFill>
              </a:rPr>
              <a:t>  6. صيانة اللغة: للحفاظ على استخدام اللغة الأم للمجموعة كلغة أولى أو ثانية حيث يؤدي الضغط إلى انخفاض في حالة اللغة.  مثال: الويلزية.</a:t>
            </a:r>
            <a:endParaRPr lang="en-US" sz="2000" dirty="0">
              <a:solidFill>
                <a:schemeClr val="tx1">
                  <a:lumMod val="95000"/>
                  <a:lumOff val="5000"/>
                </a:schemeClr>
              </a:solidFill>
            </a:endParaRPr>
          </a:p>
        </p:txBody>
      </p:sp>
    </p:spTree>
    <p:extLst>
      <p:ext uri="{BB962C8B-B14F-4D97-AF65-F5344CB8AC3E}">
        <p14:creationId xmlns:p14="http://schemas.microsoft.com/office/powerpoint/2010/main" val="1431647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70012" y="1143000"/>
            <a:ext cx="9782801" cy="1239837"/>
          </a:xfrm>
        </p:spPr>
        <p:txBody>
          <a:bodyPr>
            <a:normAutofit/>
          </a:bodyPr>
          <a:lstStyle/>
          <a:p>
            <a:pPr algn="ctr"/>
            <a:r>
              <a:rPr lang="en-US" sz="6000" b="1" dirty="0">
                <a:solidFill>
                  <a:srgbClr val="FF0000"/>
                </a:solidFill>
                <a:latin typeface="+mn-lt"/>
              </a:rPr>
              <a:t>The End</a:t>
            </a:r>
          </a:p>
        </p:txBody>
      </p:sp>
      <p:sp>
        <p:nvSpPr>
          <p:cNvPr id="3" name="عنصر نائب للمحتوى 2"/>
          <p:cNvSpPr>
            <a:spLocks noGrp="1"/>
          </p:cNvSpPr>
          <p:nvPr>
            <p:ph idx="1"/>
          </p:nvPr>
        </p:nvSpPr>
        <p:spPr>
          <a:xfrm>
            <a:off x="1593436" y="3429000"/>
            <a:ext cx="9782801" cy="2743200"/>
          </a:xfrm>
        </p:spPr>
        <p:txBody>
          <a:bodyPr>
            <a:normAutofit/>
          </a:bodyPr>
          <a:lstStyle/>
          <a:p>
            <a:pPr marL="0" indent="0" algn="ctr">
              <a:buNone/>
            </a:pPr>
            <a:r>
              <a:rPr lang="en-US" sz="5400" b="1" i="1" dirty="0">
                <a:solidFill>
                  <a:schemeClr val="tx1">
                    <a:lumMod val="95000"/>
                    <a:lumOff val="5000"/>
                  </a:schemeClr>
                </a:solidFill>
              </a:rPr>
              <a:t>Many Thanks to You</a:t>
            </a:r>
          </a:p>
        </p:txBody>
      </p:sp>
    </p:spTree>
    <p:extLst>
      <p:ext uri="{BB962C8B-B14F-4D97-AF65-F5344CB8AC3E}">
        <p14:creationId xmlns:p14="http://schemas.microsoft.com/office/powerpoint/2010/main" val="180588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أثر رجعي">
  <a:themeElements>
    <a:clrScheme name="أخضر مزرق">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أثر رجعي">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أثر رجعي">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1804</TotalTime>
  <Words>1739</Words>
  <Application>Microsoft Office PowerPoint</Application>
  <PresentationFormat>مخصص</PresentationFormat>
  <Paragraphs>166</Paragraphs>
  <Slides>25</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25</vt:i4>
      </vt:variant>
    </vt:vector>
  </HeadingPairs>
  <TitlesOfParts>
    <vt:vector size="32" baseType="lpstr">
      <vt:lpstr>Arial</vt:lpstr>
      <vt:lpstr>Calibri</vt:lpstr>
      <vt:lpstr>Calibri Light</vt:lpstr>
      <vt:lpstr>Euphemia</vt:lpstr>
      <vt:lpstr>Tahoma</vt:lpstr>
      <vt:lpstr>Times New Roman</vt:lpstr>
      <vt:lpstr>أثر رجعي</vt:lpstr>
      <vt:lpstr>LANE-697 Special Topics in Linguistics  language planning</vt:lpstr>
      <vt:lpstr>Definition</vt:lpstr>
      <vt:lpstr> WHY IS LANGUAGE PLANNING NEEDED?</vt:lpstr>
      <vt:lpstr>The birth of language planning </vt:lpstr>
      <vt:lpstr>WHAT ARE THE STAGES OF LANGUAGE PLANNING?</vt:lpstr>
      <vt:lpstr>عرض تقديمي في PowerPoint</vt:lpstr>
      <vt:lpstr> HOW DO EDUCATIONAL SYSTEMS RESPOND TO LANGUAGE PLANNING LEGISLATION?</vt:lpstr>
      <vt:lpstr>WHO IS INVOLVED IN LANGUAGE PLANNING EFFORTS?</vt:lpstr>
      <vt:lpstr>National &amp; Official Languages</vt:lpstr>
      <vt:lpstr>عرض تقديمي في PowerPoint</vt:lpstr>
      <vt:lpstr>عرض تقديمي في PowerPoint</vt:lpstr>
      <vt:lpstr>عرض تقديمي في PowerPoint</vt:lpstr>
      <vt:lpstr>Thank you!</vt:lpstr>
      <vt:lpstr>Questions  </vt:lpstr>
      <vt:lpstr>التعريف</vt:lpstr>
      <vt:lpstr>لماذا نحتاج للتخطيط اللغوي؟ </vt:lpstr>
      <vt:lpstr>ولادة التخطيط اللغوي</vt:lpstr>
      <vt:lpstr>ماهي مراحل التخطيط اللغوي؟</vt:lpstr>
      <vt:lpstr>عرض تقديمي في PowerPoint</vt:lpstr>
      <vt:lpstr>عرض تقديمي في PowerPoint</vt:lpstr>
      <vt:lpstr>من يشارك في جهود تخطيط اللغة؟</vt:lpstr>
      <vt:lpstr>اللغات الوطنية والرسمية</vt:lpstr>
      <vt:lpstr>أغراض التخطيط اللغوي</vt:lpstr>
      <vt:lpstr> </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rayan alzahrani</cp:lastModifiedBy>
  <cp:revision>162</cp:revision>
  <dcterms:created xsi:type="dcterms:W3CDTF">2014-04-17T22:14:21Z</dcterms:created>
  <dcterms:modified xsi:type="dcterms:W3CDTF">2019-03-24T10:09:43Z</dcterms:modified>
</cp:coreProperties>
</file>